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8" r:id="rId16"/>
    <p:sldId id="272" r:id="rId17"/>
    <p:sldId id="273" r:id="rId18"/>
    <p:sldId id="276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85782C5-E5C0-482B-BE80-E533B429E99E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DE47FE-08F9-407A-B85A-A7A20524DC0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07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82C5-E5C0-482B-BE80-E533B429E99E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47FE-08F9-407A-B85A-A7A20524D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09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82C5-E5C0-482B-BE80-E533B429E99E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47FE-08F9-407A-B85A-A7A20524DC0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695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82C5-E5C0-482B-BE80-E533B429E99E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47FE-08F9-407A-B85A-A7A20524DC0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107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82C5-E5C0-482B-BE80-E533B429E99E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47FE-08F9-407A-B85A-A7A20524D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912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82C5-E5C0-482B-BE80-E533B429E99E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47FE-08F9-407A-B85A-A7A20524DC0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50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82C5-E5C0-482B-BE80-E533B429E99E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47FE-08F9-407A-B85A-A7A20524DC0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543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82C5-E5C0-482B-BE80-E533B429E99E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47FE-08F9-407A-B85A-A7A20524DC0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538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82C5-E5C0-482B-BE80-E533B429E99E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47FE-08F9-407A-B85A-A7A20524DC0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61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82C5-E5C0-482B-BE80-E533B429E99E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47FE-08F9-407A-B85A-A7A20524D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50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82C5-E5C0-482B-BE80-E533B429E99E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47FE-08F9-407A-B85A-A7A20524DC0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49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82C5-E5C0-482B-BE80-E533B429E99E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47FE-08F9-407A-B85A-A7A20524D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02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82C5-E5C0-482B-BE80-E533B429E99E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47FE-08F9-407A-B85A-A7A20524DC0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90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82C5-E5C0-482B-BE80-E533B429E99E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47FE-08F9-407A-B85A-A7A20524DC0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05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82C5-E5C0-482B-BE80-E533B429E99E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47FE-08F9-407A-B85A-A7A20524D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21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82C5-E5C0-482B-BE80-E533B429E99E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47FE-08F9-407A-B85A-A7A20524DC0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10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82C5-E5C0-482B-BE80-E533B429E99E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47FE-08F9-407A-B85A-A7A20524D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3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5782C5-E5C0-482B-BE80-E533B429E99E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DE47FE-08F9-407A-B85A-A7A20524D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53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F8FD22A-EA04-FAE2-FBCF-C50452820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3"/>
            <a:ext cx="5132439" cy="35616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447CE0A-983D-30E2-A966-CF3FCA77D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439" y="2158369"/>
            <a:ext cx="7059561" cy="46996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4A0ABA-8BB2-6D12-107F-4F92FC830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64" y="3580999"/>
            <a:ext cx="4483510" cy="3277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7DD8020-E14A-0965-0DB0-DCDF67752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213" y="0"/>
            <a:ext cx="1946787" cy="19691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72A0D83-D41F-9141-CB4D-B1D14D506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864" y="-2673"/>
            <a:ext cx="3357923" cy="21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1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722A8-C911-29EE-C7C9-40D4E00C2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E2C02E8-4170-75E8-5631-766B9C6C5225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CCCF426-1131-37D6-0DE2-EF9EEDBD888A}"/>
              </a:ext>
            </a:extLst>
          </p:cNvPr>
          <p:cNvSpPr txBox="1"/>
          <p:nvPr/>
        </p:nvSpPr>
        <p:spPr>
          <a:xfrm>
            <a:off x="5884852" y="1918156"/>
            <a:ext cx="4906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Faire un clic droit sur « Chambre » et insérer un décor lumineux. Il est important de tenir compte de la lumière du jour lors des calculs.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866BE7-7CA1-A702-7371-E5FA27F63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9" y="1701194"/>
            <a:ext cx="4254005" cy="43358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52F615B-4829-731E-D4CD-77BFF761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52" y="3301180"/>
            <a:ext cx="3379474" cy="28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4F80C-42C1-68F4-DAA6-E08B80192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CA9D95F-F046-423A-7BC1-07C852528663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2EFDA1-570A-0374-BD8F-275DFCFFAEFE}"/>
              </a:ext>
            </a:extLst>
          </p:cNvPr>
          <p:cNvSpPr txBox="1"/>
          <p:nvPr/>
        </p:nvSpPr>
        <p:spPr>
          <a:xfrm>
            <a:off x="3539613" y="1651819"/>
            <a:ext cx="5112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Dans le volet à droite, dans analyse démarrer le calcul.</a:t>
            </a:r>
          </a:p>
          <a:p>
            <a:pPr algn="ctr"/>
            <a:r>
              <a:rPr lang="fr-FR" dirty="0"/>
              <a:t>Veillez à tout cocher et cliquer sur ok.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49A5AA-EF54-6391-9307-19060A34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49" y="2386737"/>
            <a:ext cx="4667901" cy="6096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E33F46B-1681-B673-7548-653B83E66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49" y="3160873"/>
            <a:ext cx="4667901" cy="299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6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5C565-E9FC-4342-B097-7AA9E9FEC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4D40742-DF8A-FB0D-B572-0379ECE90B2B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C73BFFD-7FE2-6C1C-0DB3-2F62542741CE}"/>
              </a:ext>
            </a:extLst>
          </p:cNvPr>
          <p:cNvSpPr txBox="1"/>
          <p:nvPr/>
        </p:nvSpPr>
        <p:spPr>
          <a:xfrm>
            <a:off x="7728155" y="2130190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Aller dans édition.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7B25BC-4651-6623-9C63-825B1D68EEA5}"/>
              </a:ext>
            </a:extLst>
          </p:cNvPr>
          <p:cNvSpPr txBox="1"/>
          <p:nvPr/>
        </p:nvSpPr>
        <p:spPr>
          <a:xfrm>
            <a:off x="6247980" y="2967335"/>
            <a:ext cx="4778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Dans « Scènes d’éclairage » et « Décor lumineux 1 », vous pouvez visualiser l’éclairement dans la pièce et les résultats des calculs.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DA6061-775F-FD32-D3BA-E47FB0878257}"/>
              </a:ext>
            </a:extLst>
          </p:cNvPr>
          <p:cNvSpPr txBox="1"/>
          <p:nvPr/>
        </p:nvSpPr>
        <p:spPr>
          <a:xfrm>
            <a:off x="7048161" y="4358478"/>
            <a:ext cx="317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Répondre aux questions 1 et 2.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F9C676-9B0D-1044-C1D3-AE43138FC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5" y="1659674"/>
            <a:ext cx="2171364" cy="4448135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603CF42-F02F-B82B-1ED5-104B26BB1244}"/>
              </a:ext>
            </a:extLst>
          </p:cNvPr>
          <p:cNvCxnSpPr/>
          <p:nvPr/>
        </p:nvCxnSpPr>
        <p:spPr>
          <a:xfrm flipH="1">
            <a:off x="3133469" y="2314856"/>
            <a:ext cx="4447202" cy="35746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2593A76-77CB-0C1C-8C79-6B932C56EFE7}"/>
              </a:ext>
            </a:extLst>
          </p:cNvPr>
          <p:cNvCxnSpPr>
            <a:cxnSpLocks/>
          </p:cNvCxnSpPr>
          <p:nvPr/>
        </p:nvCxnSpPr>
        <p:spPr>
          <a:xfrm flipH="1">
            <a:off x="3215148" y="3429000"/>
            <a:ext cx="3205317" cy="13879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6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E6C32-3930-8CE5-544A-BCAA1E987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466DF22-E138-3CC7-D8B0-50AA285249E4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pic>
        <p:nvPicPr>
          <p:cNvPr id="1026" name="Picture 2" descr="La courbe d'éclairement en LUX, l'outil indispensable pour trouver le bon  luminaire !">
            <a:extLst>
              <a:ext uri="{FF2B5EF4-FFF2-40B4-BE49-F238E27FC236}">
                <a16:creationId xmlns:a16="http://schemas.microsoft.com/office/drawing/2014/main" id="{011C3B85-A7A9-C4D5-A3A4-965C22E35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" y="1542400"/>
            <a:ext cx="3767818" cy="4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1AD1727-21C8-566E-A8A3-5B6C21BB2800}"/>
              </a:ext>
            </a:extLst>
          </p:cNvPr>
          <p:cNvSpPr txBox="1"/>
          <p:nvPr/>
        </p:nvSpPr>
        <p:spPr>
          <a:xfrm>
            <a:off x="6102368" y="3244334"/>
            <a:ext cx="342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Répondre aux questions 3, 4 et 5.</a:t>
            </a:r>
          </a:p>
        </p:txBody>
      </p:sp>
    </p:spTree>
    <p:extLst>
      <p:ext uri="{BB962C8B-B14F-4D97-AF65-F5344CB8AC3E}">
        <p14:creationId xmlns:p14="http://schemas.microsoft.com/office/powerpoint/2010/main" val="159078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12AC-64E1-0BDC-BAAC-0F1307F81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D19F82D-F36C-D5D0-8B00-1F809710CAFF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77F6FF6-485D-6DFA-47A7-EF01FA48C163}"/>
              </a:ext>
            </a:extLst>
          </p:cNvPr>
          <p:cNvSpPr txBox="1"/>
          <p:nvPr/>
        </p:nvSpPr>
        <p:spPr>
          <a:xfrm>
            <a:off x="6096000" y="3059667"/>
            <a:ext cx="38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Supprimer le décor lumineux 1 et valider.</a:t>
            </a:r>
          </a:p>
        </p:txBody>
      </p:sp>
      <p:pic>
        <p:nvPicPr>
          <p:cNvPr id="5" name="Image 4" descr="Une image contenant texte, capture d’écran, logiciel, nombre&#10;&#10;Description générée automatiquement">
            <a:extLst>
              <a:ext uri="{FF2B5EF4-FFF2-40B4-BE49-F238E27FC236}">
                <a16:creationId xmlns:a16="http://schemas.microsoft.com/office/drawing/2014/main" id="{40ECC4A2-4A90-1256-D76F-A9ADC1156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27" y="1771418"/>
            <a:ext cx="4048690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3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48BAA-A73E-05AA-1433-7CCC84294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7169C23-4338-EA07-6A34-610C6F851A3D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455802-C8A6-B477-216E-FEEBE08D8740}"/>
              </a:ext>
            </a:extLst>
          </p:cNvPr>
          <p:cNvSpPr txBox="1"/>
          <p:nvPr/>
        </p:nvSpPr>
        <p:spPr>
          <a:xfrm>
            <a:off x="4002611" y="3429000"/>
            <a:ext cx="4186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Aller dans « Sélection des luminaires », puis « Catalogues </a:t>
            </a:r>
            <a:r>
              <a:rPr lang="fr-FR" dirty="0" err="1"/>
              <a:t>DIALux</a:t>
            </a:r>
            <a:r>
              <a:rPr lang="fr-FR" dirty="0"/>
              <a:t> » et sélectionner le modèle de la marque Thorn 96 241 687 GLACIER2 1x42WTC.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CFCD912-2473-9C5C-0EDE-5B8659FA9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30" y="1845650"/>
            <a:ext cx="7193339" cy="10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8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B5C39-2D53-DF20-3A5D-7898DD000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F407A73-1C3B-51CE-8E67-6FBD5E042360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731ECE-12C5-DF41-20A6-13A560BABA89}"/>
              </a:ext>
            </a:extLst>
          </p:cNvPr>
          <p:cNvSpPr txBox="1"/>
          <p:nvPr/>
        </p:nvSpPr>
        <p:spPr>
          <a:xfrm>
            <a:off x="7597714" y="1403915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Insérer un luminaire unique.</a:t>
            </a:r>
          </a:p>
          <a:p>
            <a:r>
              <a:rPr lang="fr-FR" dirty="0"/>
              <a:t>Choisir le modèle Thorn 96 241 687 GLACIER2 1x42WTC.</a:t>
            </a:r>
          </a:p>
          <a:p>
            <a:endParaRPr lang="fr-FR" dirty="0"/>
          </a:p>
          <a:p>
            <a:r>
              <a:rPr lang="fr-FR" dirty="0"/>
              <a:t>Indiquer une longueur de suspension de 0,000m et cliquer sur Insérer.</a:t>
            </a:r>
          </a:p>
        </p:txBody>
      </p:sp>
      <p:pic>
        <p:nvPicPr>
          <p:cNvPr id="5" name="Image 4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C27E05CE-4AE2-3001-4A5A-790FE38F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4" y="1836934"/>
            <a:ext cx="3458058" cy="1190791"/>
          </a:xfrm>
          <a:prstGeom prst="rect">
            <a:avLst/>
          </a:prstGeom>
        </p:spPr>
      </p:pic>
      <p:pic>
        <p:nvPicPr>
          <p:cNvPr id="7" name="Image 6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16E8D9BC-7C3E-A23E-1840-3F9EBF5C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4" y="3158241"/>
            <a:ext cx="3422609" cy="2880000"/>
          </a:xfrm>
          <a:prstGeom prst="rect">
            <a:avLst/>
          </a:prstGeom>
        </p:spPr>
      </p:pic>
      <p:pic>
        <p:nvPicPr>
          <p:cNvPr id="9" name="Image 8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85BD50CD-7A3C-95B7-CD99-FF6F9668D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40" y="3158241"/>
            <a:ext cx="342824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99ED4-6A51-8B5F-2A02-CA20DD922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24DBC5-F7A9-CE23-99F4-C488F06CD96D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E4A42AB-32EA-C5D2-7DFB-0584639CAAA4}"/>
              </a:ext>
            </a:extLst>
          </p:cNvPr>
          <p:cNvSpPr txBox="1"/>
          <p:nvPr/>
        </p:nvSpPr>
        <p:spPr>
          <a:xfrm>
            <a:off x="7835725" y="2851683"/>
            <a:ext cx="285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Démarrer le calcul à nouveau.</a:t>
            </a:r>
          </a:p>
        </p:txBody>
      </p:sp>
      <p:pic>
        <p:nvPicPr>
          <p:cNvPr id="5" name="Image 4" descr="Une image contenant texte, Police, capture d’écran, conception&#10;&#10;Description générée automatiquement">
            <a:extLst>
              <a:ext uri="{FF2B5EF4-FFF2-40B4-BE49-F238E27FC236}">
                <a16:creationId xmlns:a16="http://schemas.microsoft.com/office/drawing/2014/main" id="{17E686EF-2CAE-5110-FCFF-410ECD485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43" y="3333197"/>
            <a:ext cx="2140774" cy="1054874"/>
          </a:xfrm>
          <a:prstGeom prst="rect">
            <a:avLst/>
          </a:prstGeom>
        </p:spPr>
      </p:pic>
      <p:pic>
        <p:nvPicPr>
          <p:cNvPr id="7" name="Image 6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FE0AB014-BA2A-A1CF-E1C5-D4250FCE0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0" y="2096750"/>
            <a:ext cx="5465454" cy="352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0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F1840-46B0-033D-1603-D8BD1A344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AAB6410-1CB5-8C36-EDB9-822E46857DFF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8DCFC2-812E-53C5-3D61-AACBEB170485}"/>
              </a:ext>
            </a:extLst>
          </p:cNvPr>
          <p:cNvSpPr txBox="1"/>
          <p:nvPr/>
        </p:nvSpPr>
        <p:spPr>
          <a:xfrm>
            <a:off x="2746507" y="2051532"/>
            <a:ext cx="737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Aller dans édition visualiser l’éclairement dans la pièce et les résultats des calculs.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E4EB6C-220C-6CEA-030B-4AE7B7676D40}"/>
              </a:ext>
            </a:extLst>
          </p:cNvPr>
          <p:cNvSpPr txBox="1"/>
          <p:nvPr/>
        </p:nvSpPr>
        <p:spPr>
          <a:xfrm>
            <a:off x="4498126" y="2549998"/>
            <a:ext cx="319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Répondre aux questions 6 et 7.</a:t>
            </a:r>
          </a:p>
        </p:txBody>
      </p:sp>
    </p:spTree>
    <p:extLst>
      <p:ext uri="{BB962C8B-B14F-4D97-AF65-F5344CB8AC3E}">
        <p14:creationId xmlns:p14="http://schemas.microsoft.com/office/powerpoint/2010/main" val="17258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8E91E-AE3F-1F92-DFBF-C6BDDF8CF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3E5958E-68ED-A10B-7C74-F7F157E4ED51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087DFDC-C55C-AC3C-513D-7514E1A2ACF3}"/>
              </a:ext>
            </a:extLst>
          </p:cNvPr>
          <p:cNvSpPr txBox="1"/>
          <p:nvPr/>
        </p:nvSpPr>
        <p:spPr>
          <a:xfrm>
            <a:off x="6757040" y="1623304"/>
            <a:ext cx="3746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Supprimer le luminaire unique.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Cliquer sur insérer champ de luminaires.</a:t>
            </a:r>
          </a:p>
          <a:p>
            <a:pPr algn="ctr"/>
            <a:r>
              <a:rPr lang="fr-FR" dirty="0"/>
              <a:t>Et dans montage, demander approximativement 300 lx toujours à une hauteur de 0,00m. Cliquer sur insérer.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1BF928-CB2C-4C39-AE6C-9743297D4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99" y="1623304"/>
            <a:ext cx="4648849" cy="42773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95E9DC-04B2-215C-B8E5-637E7990E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71" y="3761965"/>
            <a:ext cx="3222228" cy="19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057D26C-97D0-D88D-5BFC-2D99D225D286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EB7AE4-0899-500B-D9FE-46F90B474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561" y="1376516"/>
            <a:ext cx="1061884" cy="10740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41D4275-D3EA-A1D8-68D4-1410171E5A4F}"/>
              </a:ext>
            </a:extLst>
          </p:cNvPr>
          <p:cNvSpPr txBox="1"/>
          <p:nvPr/>
        </p:nvSpPr>
        <p:spPr>
          <a:xfrm>
            <a:off x="727587" y="1682729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Ouvrir le logiciel </a:t>
            </a:r>
            <a:r>
              <a:rPr lang="fr-FR" sz="2400" dirty="0" err="1"/>
              <a:t>DIALux</a:t>
            </a:r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10D128-9C9E-21F5-793E-84A5A352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40" y="2711820"/>
            <a:ext cx="4351397" cy="340643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813AAF9-05FE-D237-AA9B-4636B3FC1F55}"/>
              </a:ext>
            </a:extLst>
          </p:cNvPr>
          <p:cNvSpPr txBox="1"/>
          <p:nvPr/>
        </p:nvSpPr>
        <p:spPr>
          <a:xfrm>
            <a:off x="5889523" y="4184204"/>
            <a:ext cx="4326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Faire un nouveau projet d’intérieur</a:t>
            </a:r>
          </a:p>
        </p:txBody>
      </p:sp>
    </p:spTree>
    <p:extLst>
      <p:ext uri="{BB962C8B-B14F-4D97-AF65-F5344CB8AC3E}">
        <p14:creationId xmlns:p14="http://schemas.microsoft.com/office/powerpoint/2010/main" val="422625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3248F-F3CD-9845-F5E0-BFA018548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5472834-9F7D-4200-435E-B3F90C6B1228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219F585-363D-C05E-B9E6-1FA55F3C7286}"/>
              </a:ext>
            </a:extLst>
          </p:cNvPr>
          <p:cNvSpPr txBox="1"/>
          <p:nvPr/>
        </p:nvSpPr>
        <p:spPr>
          <a:xfrm>
            <a:off x="4498126" y="1991198"/>
            <a:ext cx="319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Répondre aux questions 8 et 9.</a:t>
            </a:r>
          </a:p>
        </p:txBody>
      </p:sp>
    </p:spTree>
    <p:extLst>
      <p:ext uri="{BB962C8B-B14F-4D97-AF65-F5344CB8AC3E}">
        <p14:creationId xmlns:p14="http://schemas.microsoft.com/office/powerpoint/2010/main" val="39623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78A0E-08A5-07B5-8095-AB59977AE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1FE3937-BF21-F2CA-3C86-5EF14B382BD8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9C52638-6198-A6BB-6739-A84CBB776510}"/>
              </a:ext>
            </a:extLst>
          </p:cNvPr>
          <p:cNvSpPr txBox="1"/>
          <p:nvPr/>
        </p:nvSpPr>
        <p:spPr>
          <a:xfrm>
            <a:off x="3631666" y="1798158"/>
            <a:ext cx="492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Enregistrer votre document au format .</a:t>
            </a:r>
            <a:r>
              <a:rPr lang="fr-FR" b="1" dirty="0" err="1">
                <a:solidFill>
                  <a:srgbClr val="FF0000"/>
                </a:solidFill>
              </a:rPr>
              <a:t>pdf</a:t>
            </a:r>
            <a:r>
              <a:rPr lang="fr-FR" b="1" dirty="0">
                <a:solidFill>
                  <a:srgbClr val="FF0000"/>
                </a:solidFill>
              </a:rPr>
              <a:t> et le déposer sur </a:t>
            </a:r>
            <a:r>
              <a:rPr lang="fr-FR" b="1" dirty="0" err="1">
                <a:solidFill>
                  <a:srgbClr val="FF0000"/>
                </a:solidFill>
              </a:rPr>
              <a:t>moodle</a:t>
            </a:r>
            <a:r>
              <a:rPr lang="fr-FR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93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3A2BD-09CA-76E1-EC00-7DA1F0B20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A4AC6E7-5094-42E5-5EE5-AC7B3DD5B89B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B5CE10-EF26-3C8F-A110-498D28728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53" y="1317970"/>
            <a:ext cx="3194737" cy="47036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5FCB204-91AB-1E4E-F993-1ABBCE4C4054}"/>
              </a:ext>
            </a:extLst>
          </p:cNvPr>
          <p:cNvSpPr txBox="1"/>
          <p:nvPr/>
        </p:nvSpPr>
        <p:spPr>
          <a:xfrm>
            <a:off x="5394812" y="2023903"/>
            <a:ext cx="4503605" cy="2810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/>
              <a:t>Voici les dimensions de la chambre :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Longueur : 3,9m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Largeur : 2,9m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Hauteur : 2,2m.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Valider en cliquant sur OK</a:t>
            </a:r>
          </a:p>
        </p:txBody>
      </p:sp>
    </p:spTree>
    <p:extLst>
      <p:ext uri="{BB962C8B-B14F-4D97-AF65-F5344CB8AC3E}">
        <p14:creationId xmlns:p14="http://schemas.microsoft.com/office/powerpoint/2010/main" val="15239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2FB1C-83BE-3DAE-7577-563C25755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7357C0B-5635-DB54-524C-904C9CC6470C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1F4AC7-D3DD-01E1-D3BB-ACE9399B1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25" y="2385867"/>
            <a:ext cx="3877216" cy="208626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9A0E9D-785C-1CED-7AE5-8B9D268EE87B}"/>
              </a:ext>
            </a:extLst>
          </p:cNvPr>
          <p:cNvSpPr txBox="1"/>
          <p:nvPr/>
        </p:nvSpPr>
        <p:spPr>
          <a:xfrm>
            <a:off x="5319325" y="2828835"/>
            <a:ext cx="539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Renommez votre projet en « Chambre de [prénom] », en remplacement [prénom] par votre propre prénom.</a:t>
            </a:r>
          </a:p>
        </p:txBody>
      </p:sp>
    </p:spTree>
    <p:extLst>
      <p:ext uri="{BB962C8B-B14F-4D97-AF65-F5344CB8AC3E}">
        <p14:creationId xmlns:p14="http://schemas.microsoft.com/office/powerpoint/2010/main" val="12782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39C14-B2B3-B6A4-1638-34E89DEB9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FC4F2C8-7EA0-54B5-35A0-4BEFB3E6ED60}"/>
              </a:ext>
            </a:extLst>
          </p:cNvPr>
          <p:cNvSpPr txBox="1"/>
          <p:nvPr/>
        </p:nvSpPr>
        <p:spPr>
          <a:xfrm>
            <a:off x="2207834" y="577795"/>
            <a:ext cx="7776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9954FA-0D87-FB1A-C72C-4024F158A5CD}"/>
              </a:ext>
            </a:extLst>
          </p:cNvPr>
          <p:cNvSpPr txBox="1"/>
          <p:nvPr/>
        </p:nvSpPr>
        <p:spPr>
          <a:xfrm>
            <a:off x="5365820" y="1101015"/>
            <a:ext cx="6139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Dans le gestionnaire de projet, renommer le nom de la pièce en « Chambre 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Conserver une méthode de plan de maintenance global.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Appliquer des surfaces de plafond, de murs et de sol standard.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Conserver une orientation vers le Nord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1469FE-22EF-DE03-3A2A-58671356F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72" y="1115302"/>
            <a:ext cx="4366638" cy="25224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41AFBDF-AA96-1E5B-08E6-42DED120C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2" y="2564055"/>
            <a:ext cx="4290432" cy="172989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266C9E4-B78C-F827-3903-F7CC9EB90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93945"/>
            <a:ext cx="4351397" cy="187468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CCB8973-EC12-0ECD-257D-94A2B1101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651" y="3646188"/>
            <a:ext cx="4381880" cy="25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A7D1A-AEB7-4DBC-B1DC-74417775E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666023B-C38E-1399-4569-DCE9D6F038B3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84A324-B4B8-0347-4B36-CD93689F9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62" y="1543677"/>
            <a:ext cx="4206500" cy="3770646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3089D17-5176-4F42-0EEC-B231932B02B5}"/>
              </a:ext>
            </a:extLst>
          </p:cNvPr>
          <p:cNvCxnSpPr/>
          <p:nvPr/>
        </p:nvCxnSpPr>
        <p:spPr>
          <a:xfrm flipH="1">
            <a:off x="2163097" y="4886632"/>
            <a:ext cx="4208206" cy="2851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E02CBA6-D322-F89D-27DF-09B4274EB91B}"/>
              </a:ext>
            </a:extLst>
          </p:cNvPr>
          <p:cNvCxnSpPr>
            <a:cxnSpLocks/>
          </p:cNvCxnSpPr>
          <p:nvPr/>
        </p:nvCxnSpPr>
        <p:spPr>
          <a:xfrm flipH="1" flipV="1">
            <a:off x="3446207" y="2403988"/>
            <a:ext cx="2777612" cy="668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8C245DC-0838-D78C-283D-71996A95405B}"/>
              </a:ext>
            </a:extLst>
          </p:cNvPr>
          <p:cNvSpPr txBox="1"/>
          <p:nvPr/>
        </p:nvSpPr>
        <p:spPr>
          <a:xfrm>
            <a:off x="6656439" y="3318390"/>
            <a:ext cx="376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Faites un clic gauche sur « Projet 1 » et choisir comme emplacement la ville de Lille.</a:t>
            </a:r>
          </a:p>
          <a:p>
            <a:pPr algn="ctr"/>
            <a:r>
              <a:rPr lang="fr-FR" dirty="0"/>
              <a:t>Enregistrer la localisation.</a:t>
            </a:r>
          </a:p>
        </p:txBody>
      </p:sp>
    </p:spTree>
    <p:extLst>
      <p:ext uri="{BB962C8B-B14F-4D97-AF65-F5344CB8AC3E}">
        <p14:creationId xmlns:p14="http://schemas.microsoft.com/office/powerpoint/2010/main" val="40786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7E1F7-CCFF-CDA0-9A95-DAB886277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3E96650-8937-C528-623B-DA3D033E82D0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5AFA89D-8DCB-FF5E-A080-A30EBC405469}"/>
              </a:ext>
            </a:extLst>
          </p:cNvPr>
          <p:cNvSpPr txBox="1"/>
          <p:nvPr/>
        </p:nvSpPr>
        <p:spPr>
          <a:xfrm>
            <a:off x="6440129" y="2577896"/>
            <a:ext cx="3765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Faites un clic droit sur « Projet 1 » et insérer l’évaluation de l’énergie suivant la norme EN 15193.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5A2CE6-54CC-068A-35B3-052A27BD7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10" y="1949576"/>
            <a:ext cx="4113997" cy="217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1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D9479-98F5-26A2-1457-A6170C261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2FCCEE1-B145-A0A9-D396-EADE2427B751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6B7B6B-6E6C-5EC4-DDFA-581E37763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04" y="1341444"/>
            <a:ext cx="3782927" cy="480371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17BDF7-9533-F8FC-0FFF-1A696064C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04" y="1604970"/>
            <a:ext cx="4282811" cy="33530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88AD737-E406-35D1-E5FE-F17747A2DAF1}"/>
              </a:ext>
            </a:extLst>
          </p:cNvPr>
          <p:cNvSpPr txBox="1"/>
          <p:nvPr/>
        </p:nvSpPr>
        <p:spPr>
          <a:xfrm>
            <a:off x="6096000" y="5253030"/>
            <a:ext cx="376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Aller dans « Objets » et insérer une porte et les fenêtres comme ci-dessus.</a:t>
            </a:r>
          </a:p>
        </p:txBody>
      </p:sp>
    </p:spTree>
    <p:extLst>
      <p:ext uri="{BB962C8B-B14F-4D97-AF65-F5344CB8AC3E}">
        <p14:creationId xmlns:p14="http://schemas.microsoft.com/office/powerpoint/2010/main" val="9162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59C7A-BE35-7AB1-013F-D5927F8AD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CFD42CB-2DAA-EE2C-D50D-D821E986F059}"/>
              </a:ext>
            </a:extLst>
          </p:cNvPr>
          <p:cNvSpPr txBox="1"/>
          <p:nvPr/>
        </p:nvSpPr>
        <p:spPr>
          <a:xfrm>
            <a:off x="2389239" y="592082"/>
            <a:ext cx="7413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Tutoriel pour analyser l'éclairage d'une chambre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0A9D4B3-7433-621B-1B59-CF3229958DC1}"/>
              </a:ext>
            </a:extLst>
          </p:cNvPr>
          <p:cNvSpPr txBox="1"/>
          <p:nvPr/>
        </p:nvSpPr>
        <p:spPr>
          <a:xfrm>
            <a:off x="6803921" y="2828835"/>
            <a:ext cx="3608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Toujours dans « Objets », réaliser l’agencement suivant.</a:t>
            </a:r>
          </a:p>
          <a:p>
            <a:pPr algn="ctr"/>
            <a:r>
              <a:rPr lang="fr-FR" dirty="0"/>
              <a:t>Vous devez y placer un lit, une armoire, un bureau et une chaise.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094D45-C0C8-8530-D774-97C4E4E7B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12" y="1670936"/>
            <a:ext cx="5262429" cy="40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3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TM02900743[[fn=Organique]]</Template>
  <TotalTime>433</TotalTime>
  <Words>531</Words>
  <Application>Microsoft Office PowerPoint</Application>
  <PresentationFormat>Grand écran</PresentationFormat>
  <Paragraphs>60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Garamond</vt:lpstr>
      <vt:lpstr>Wingdings</vt:lpstr>
      <vt:lpstr>Organique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Hotman EL AIRECH</dc:creator>
  <cp:lastModifiedBy>Hotman EL AIRECH</cp:lastModifiedBy>
  <cp:revision>10</cp:revision>
  <dcterms:created xsi:type="dcterms:W3CDTF">2025-01-13T08:50:33Z</dcterms:created>
  <dcterms:modified xsi:type="dcterms:W3CDTF">2025-01-23T12:59:48Z</dcterms:modified>
</cp:coreProperties>
</file>