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9" r:id="rId2"/>
    <p:sldId id="283" r:id="rId3"/>
    <p:sldId id="287" r:id="rId4"/>
    <p:sldId id="284" r:id="rId5"/>
    <p:sldId id="285" r:id="rId6"/>
    <p:sldId id="286" r:id="rId7"/>
    <p:sldId id="290" r:id="rId8"/>
    <p:sldId id="289" r:id="rId9"/>
    <p:sldId id="282" r:id="rId10"/>
    <p:sldId id="292" r:id="rId11"/>
    <p:sldId id="293" r:id="rId12"/>
    <p:sldId id="294" r:id="rId13"/>
    <p:sldId id="295" r:id="rId14"/>
    <p:sldId id="296" r:id="rId15"/>
    <p:sldId id="279" r:id="rId16"/>
    <p:sldId id="256" r:id="rId17"/>
    <p:sldId id="278" r:id="rId18"/>
    <p:sldId id="257" r:id="rId19"/>
    <p:sldId id="258" r:id="rId20"/>
    <p:sldId id="266" r:id="rId21"/>
    <p:sldId id="263" r:id="rId22"/>
    <p:sldId id="265" r:id="rId23"/>
    <p:sldId id="269" r:id="rId24"/>
    <p:sldId id="268" r:id="rId25"/>
    <p:sldId id="264" r:id="rId26"/>
    <p:sldId id="270" r:id="rId27"/>
    <p:sldId id="271" r:id="rId28"/>
    <p:sldId id="272" r:id="rId29"/>
    <p:sldId id="273" r:id="rId30"/>
    <p:sldId id="274" r:id="rId31"/>
    <p:sldId id="275" r:id="rId32"/>
    <p:sldId id="276" r:id="rId33"/>
    <p:sldId id="262" r:id="rId34"/>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9CCFF"/>
    <a:srgbClr val="FF9966"/>
    <a:srgbClr val="FF5050"/>
    <a:srgbClr val="00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5033" autoAdjust="0"/>
  </p:normalViewPr>
  <p:slideViewPr>
    <p:cSldViewPr>
      <p:cViewPr varScale="1">
        <p:scale>
          <a:sx n="82" d="100"/>
          <a:sy n="82" d="100"/>
        </p:scale>
        <p:origin x="1387" y="48"/>
      </p:cViewPr>
      <p:guideLst>
        <p:guide orient="horz" pos="2160"/>
        <p:guide pos="2880"/>
      </p:guideLst>
    </p:cSldViewPr>
  </p:slideViewPr>
  <p:notesTextViewPr>
    <p:cViewPr>
      <p:scale>
        <a:sx n="66" d="100"/>
        <a:sy n="66" d="100"/>
      </p:scale>
      <p:origin x="0" y="0"/>
    </p:cViewPr>
  </p:notesTextViewPr>
  <p:notesViewPr>
    <p:cSldViewPr>
      <p:cViewPr varScale="1">
        <p:scale>
          <a:sx n="55" d="100"/>
          <a:sy n="55" d="100"/>
        </p:scale>
        <p:origin x="-2904" y="-10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770D81A-A1B1-4A81-9274-8947258341E2}" type="datetimeFigureOut">
              <a:rPr lang="fr-FR" smtClean="0"/>
              <a:pPr/>
              <a:t>26/12/2023</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93A10BF9-2043-41F3-800E-B3BF36F8D880}" type="slidenum">
              <a:rPr lang="fr-FR" smtClean="0"/>
              <a:pPr/>
              <a:t>‹N°›</a:t>
            </a:fld>
            <a:endParaRPr lang="fr-FR"/>
          </a:p>
        </p:txBody>
      </p:sp>
    </p:spTree>
    <p:extLst>
      <p:ext uri="{BB962C8B-B14F-4D97-AF65-F5344CB8AC3E}">
        <p14:creationId xmlns:p14="http://schemas.microsoft.com/office/powerpoint/2010/main" val="120009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6DEEB739-A818-48A6-82BD-AAD0C002874E}" type="datetimeFigureOut">
              <a:rPr lang="fr-FR" smtClean="0"/>
              <a:pPr/>
              <a:t>26/12/2023</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BAACB6C-FB77-4A52-8999-EB249ED630A3}"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DEEB739-A818-48A6-82BD-AAD0C002874E}" type="datetimeFigureOut">
              <a:rPr lang="fr-FR" smtClean="0"/>
              <a:pPr/>
              <a:t>26/12/2023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AACB6C-FB77-4A52-8999-EB249ED630A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DEEB739-A818-48A6-82BD-AAD0C002874E}" type="datetimeFigureOut">
              <a:rPr lang="fr-FR" smtClean="0"/>
              <a:pPr/>
              <a:t>26/12/2023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AACB6C-FB77-4A52-8999-EB249ED630A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6DEEB739-A818-48A6-82BD-AAD0C002874E}" type="datetimeFigureOut">
              <a:rPr lang="fr-FR" smtClean="0"/>
              <a:pPr/>
              <a:t>26/12/2023</a:t>
            </a:fld>
            <a:endParaRPr lang="fr-FR"/>
          </a:p>
        </p:txBody>
      </p:sp>
      <p:sp>
        <p:nvSpPr>
          <p:cNvPr id="9" name="Espace réservé du numéro de diapositive 8"/>
          <p:cNvSpPr>
            <a:spLocks noGrp="1"/>
          </p:cNvSpPr>
          <p:nvPr>
            <p:ph type="sldNum" sz="quarter" idx="15"/>
          </p:nvPr>
        </p:nvSpPr>
        <p:spPr/>
        <p:txBody>
          <a:bodyPr rtlCol="0"/>
          <a:lstStyle/>
          <a:p>
            <a:fld id="{CBAACB6C-FB77-4A52-8999-EB249ED630A3}"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6DEEB739-A818-48A6-82BD-AAD0C002874E}" type="datetimeFigureOut">
              <a:rPr lang="fr-FR" smtClean="0"/>
              <a:pPr/>
              <a:t>26/12/2023</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BAACB6C-FB77-4A52-8999-EB249ED630A3}"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6DEEB739-A818-48A6-82BD-AAD0C002874E}" type="datetimeFigureOut">
              <a:rPr lang="fr-FR" smtClean="0"/>
              <a:pPr/>
              <a:t>26/12/2023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AACB6C-FB77-4A52-8999-EB249ED630A3}"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6DEEB739-A818-48A6-82BD-AAD0C002874E}" type="datetimeFigureOut">
              <a:rPr lang="fr-FR" smtClean="0"/>
              <a:pPr/>
              <a:t>26/12/2023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AACB6C-FB77-4A52-8999-EB249ED630A3}"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6" name="Espace réservé de la date 5"/>
          <p:cNvSpPr>
            <a:spLocks noGrp="1"/>
          </p:cNvSpPr>
          <p:nvPr>
            <p:ph type="dt" sz="half" idx="10"/>
          </p:nvPr>
        </p:nvSpPr>
        <p:spPr/>
        <p:txBody>
          <a:bodyPr rtlCol="0"/>
          <a:lstStyle/>
          <a:p>
            <a:fld id="{6DEEB739-A818-48A6-82BD-AAD0C002874E}" type="datetimeFigureOut">
              <a:rPr lang="fr-FR" smtClean="0"/>
              <a:pPr/>
              <a:t>26/12/2023</a:t>
            </a:fld>
            <a:endParaRPr lang="fr-FR"/>
          </a:p>
        </p:txBody>
      </p:sp>
      <p:sp>
        <p:nvSpPr>
          <p:cNvPr id="7" name="Espace réservé du numéro de diapositive 6"/>
          <p:cNvSpPr>
            <a:spLocks noGrp="1"/>
          </p:cNvSpPr>
          <p:nvPr>
            <p:ph type="sldNum" sz="quarter" idx="11"/>
          </p:nvPr>
        </p:nvSpPr>
        <p:spPr/>
        <p:txBody>
          <a:bodyPr rtlCol="0"/>
          <a:lstStyle/>
          <a:p>
            <a:fld id="{CBAACB6C-FB77-4A52-8999-EB249ED630A3}"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DEEB739-A818-48A6-82BD-AAD0C002874E}" type="datetimeFigureOut">
              <a:rPr lang="fr-FR" smtClean="0"/>
              <a:pPr/>
              <a:t>26/12/2023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AACB6C-FB77-4A52-8999-EB249ED630A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6DEEB739-A818-48A6-82BD-AAD0C002874E}" type="datetimeFigureOut">
              <a:rPr lang="fr-FR" smtClean="0"/>
              <a:pPr/>
              <a:t>26/12/2023</a:t>
            </a:fld>
            <a:endParaRPr lang="fr-FR"/>
          </a:p>
        </p:txBody>
      </p:sp>
      <p:sp>
        <p:nvSpPr>
          <p:cNvPr id="22" name="Espace réservé du numéro de diapositive 21"/>
          <p:cNvSpPr>
            <a:spLocks noGrp="1"/>
          </p:cNvSpPr>
          <p:nvPr>
            <p:ph type="sldNum" sz="quarter" idx="15"/>
          </p:nvPr>
        </p:nvSpPr>
        <p:spPr/>
        <p:txBody>
          <a:bodyPr rtlCol="0"/>
          <a:lstStyle/>
          <a:p>
            <a:fld id="{CBAACB6C-FB77-4A52-8999-EB249ED630A3}"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6DEEB739-A818-48A6-82BD-AAD0C002874E}" type="datetimeFigureOut">
              <a:rPr lang="fr-FR" smtClean="0"/>
              <a:pPr/>
              <a:t>26/12/2023</a:t>
            </a:fld>
            <a:endParaRPr lang="fr-FR"/>
          </a:p>
        </p:txBody>
      </p:sp>
      <p:sp>
        <p:nvSpPr>
          <p:cNvPr id="18" name="Espace réservé du numéro de diapositive 17"/>
          <p:cNvSpPr>
            <a:spLocks noGrp="1"/>
          </p:cNvSpPr>
          <p:nvPr>
            <p:ph type="sldNum" sz="quarter" idx="11"/>
          </p:nvPr>
        </p:nvSpPr>
        <p:spPr/>
        <p:txBody>
          <a:bodyPr rtlCol="0"/>
          <a:lstStyle/>
          <a:p>
            <a:fld id="{CBAACB6C-FB77-4A52-8999-EB249ED630A3}"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DEEB739-A818-48A6-82BD-AAD0C002874E}" type="datetimeFigureOut">
              <a:rPr lang="fr-FR" smtClean="0"/>
              <a:pPr/>
              <a:t>26/12/2023</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BAACB6C-FB77-4A52-8999-EB249ED630A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vedura.fr/environnement/dechets/methanisation"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www.vedura.fr/economie/eco-conception"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www.vedura.fr/economie/eco-conception/eco-materiaux" TargetMode="External"/><Relationship Id="rId4" Type="http://schemas.openxmlformats.org/officeDocument/2006/relationships/hyperlink" Target="http://www.vedura.fr/economie/eco-conception/eco-construct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vedura.fr/environnement/batiment/haute-qualite-environnemental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www.vedura.fr/environnement/transports/transports-doux"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www.vedura.fr/gouvernanc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vedura.fr/environnement/biodiversit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duotone>
              <a:prstClr val="black"/>
              <a:schemeClr val="accent1">
                <a:lumMod val="40000"/>
                <a:lumOff val="60000"/>
                <a:tint val="45000"/>
                <a:satMod val="400000"/>
              </a:schemeClr>
            </a:duotone>
            <a:lum bright="20000"/>
          </a:blip>
          <a:srcRect/>
          <a:stretch>
            <a:fillRect/>
          </a:stretch>
        </p:blipFill>
        <p:spPr bwMode="auto">
          <a:xfrm>
            <a:off x="2100965" y="2060848"/>
            <a:ext cx="7043035" cy="4797152"/>
          </a:xfrm>
          <a:prstGeom prst="rect">
            <a:avLst/>
          </a:prstGeom>
          <a:ln>
            <a:noFill/>
          </a:ln>
          <a:effectLst>
            <a:softEdge rad="112500"/>
          </a:effectLst>
        </p:spPr>
      </p:pic>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sp>
        <p:nvSpPr>
          <p:cNvPr id="3" name="Sous-titre 2"/>
          <p:cNvSpPr>
            <a:spLocks noGrp="1"/>
          </p:cNvSpPr>
          <p:nvPr>
            <p:ph type="subTitle" idx="1"/>
          </p:nvPr>
        </p:nvSpPr>
        <p:spPr>
          <a:xfrm>
            <a:off x="2195736" y="260648"/>
            <a:ext cx="6552728" cy="1656184"/>
          </a:xfrm>
          <a:effectLst>
            <a:outerShdw blurRad="50800" dist="38100" dir="16200000" rotWithShape="0">
              <a:prstClr val="black">
                <a:alpha val="40000"/>
              </a:prstClr>
            </a:outerShdw>
          </a:effectLst>
        </p:spPr>
        <p:txBody>
          <a:bodyPr>
            <a:normAutofit/>
          </a:bodyPr>
          <a:lstStyle/>
          <a:p>
            <a:pPr algn="just"/>
            <a:r>
              <a:rPr lang="fr-FR" sz="4400" dirty="0">
                <a:solidFill>
                  <a:schemeClr val="accent1">
                    <a:lumMod val="60000"/>
                    <a:lumOff val="40000"/>
                  </a:schemeClr>
                </a:solidFill>
                <a:latin typeface="Arial" pitchFamily="34" charset="0"/>
                <a:cs typeface="Arial" pitchFamily="34" charset="0"/>
              </a:rPr>
              <a:t>Une solution pour le développement urbain?</a:t>
            </a:r>
            <a:endParaRPr lang="fr-FR" sz="4400" dirty="0">
              <a:solidFill>
                <a:schemeClr val="accent1">
                  <a:lumMod val="60000"/>
                  <a:lumOff val="40000"/>
                </a:schemeClr>
              </a:solidFill>
            </a:endParaRPr>
          </a:p>
        </p:txBody>
      </p:sp>
      <p:pic>
        <p:nvPicPr>
          <p:cNvPr id="5" name="Picture 4"/>
          <p:cNvPicPr>
            <a:picLocks noChangeAspect="1" noChangeArrowheads="1"/>
          </p:cNvPicPr>
          <p:nvPr/>
        </p:nvPicPr>
        <p:blipFill>
          <a:blip r:embed="rId3"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6" name="Rectangle 5"/>
          <p:cNvSpPr/>
          <p:nvPr/>
        </p:nvSpPr>
        <p:spPr>
          <a:xfrm>
            <a:off x="2870252" y="3244334"/>
            <a:ext cx="5806204" cy="2585323"/>
          </a:xfrm>
          <a:prstGeom prst="rect">
            <a:avLst/>
          </a:prstGeom>
          <a:effectLst>
            <a:outerShdw blurRad="50800" dist="38100" dir="16200000" rotWithShape="0">
              <a:prstClr val="black">
                <a:alpha val="40000"/>
              </a:prstClr>
            </a:outerShdw>
          </a:effectLst>
        </p:spPr>
        <p:txBody>
          <a:bodyPr wrap="square">
            <a:spAutoFit/>
          </a:bodyPr>
          <a:lstStyle/>
          <a:p>
            <a:pPr algn="ctr"/>
            <a:r>
              <a:rPr lang="fr-FR" sz="5400" b="1" dirty="0">
                <a:solidFill>
                  <a:schemeClr val="bg1"/>
                </a:solidFill>
                <a:latin typeface="Arial" pitchFamily="34" charset="0"/>
                <a:cs typeface="Arial" pitchFamily="34" charset="0"/>
              </a:rPr>
              <a:t>Eco quartier </a:t>
            </a:r>
          </a:p>
          <a:p>
            <a:pPr algn="ctr"/>
            <a:r>
              <a:rPr lang="fr-FR" sz="5400" b="1" dirty="0">
                <a:solidFill>
                  <a:schemeClr val="bg1"/>
                </a:solidFill>
                <a:latin typeface="Arial" pitchFamily="34" charset="0"/>
                <a:cs typeface="Arial" pitchFamily="34" charset="0"/>
              </a:rPr>
              <a:t>=</a:t>
            </a:r>
          </a:p>
          <a:p>
            <a:pPr algn="ctr"/>
            <a:r>
              <a:rPr lang="fr-FR" sz="5400" b="1" dirty="0">
                <a:solidFill>
                  <a:schemeClr val="bg1"/>
                </a:solidFill>
                <a:latin typeface="Arial" pitchFamily="34" charset="0"/>
                <a:cs typeface="Arial" pitchFamily="34" charset="0"/>
              </a:rPr>
              <a:t>Quartier durable</a:t>
            </a:r>
            <a:endParaRPr lang="fr-FR" sz="5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6" name="Rectangle 5"/>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accent2">
                    <a:lumMod val="75000"/>
                  </a:schemeClr>
                </a:solidFill>
                <a:latin typeface="Arial" pitchFamily="34" charset="0"/>
                <a:cs typeface="Arial" pitchFamily="34" charset="0"/>
              </a:rPr>
              <a:t>Dysfonctionnements de la ville d’aujourd’hui</a:t>
            </a:r>
            <a:endParaRPr lang="fr-FR" sz="4000" b="1" dirty="0">
              <a:solidFill>
                <a:schemeClr val="accent2">
                  <a:lumMod val="75000"/>
                </a:schemeClr>
              </a:solidFill>
            </a:endParaRPr>
          </a:p>
        </p:txBody>
      </p:sp>
      <p:sp>
        <p:nvSpPr>
          <p:cNvPr id="2049" name="Rectangle 1"/>
          <p:cNvSpPr>
            <a:spLocks noChangeArrowheads="1"/>
          </p:cNvSpPr>
          <p:nvPr/>
        </p:nvSpPr>
        <p:spPr bwMode="auto">
          <a:xfrm>
            <a:off x="1907704" y="2122984"/>
            <a:ext cx="7236296" cy="2654512"/>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r>
              <a:rPr lang="fr-FR" sz="2000" b="1" dirty="0">
                <a:solidFill>
                  <a:schemeClr val="accent2">
                    <a:lumMod val="75000"/>
                  </a:schemeClr>
                </a:solidFill>
                <a:latin typeface="Arial" pitchFamily="34" charset="0"/>
                <a:cs typeface="Arial" pitchFamily="34" charset="0"/>
              </a:rPr>
              <a:t>La  disparition des espaces verts</a:t>
            </a:r>
            <a:r>
              <a:rPr lang="fr-FR" sz="2000" dirty="0">
                <a:solidFill>
                  <a:schemeClr val="accent2">
                    <a:lumMod val="75000"/>
                  </a:schemeClr>
                </a:solidFill>
                <a:latin typeface="Arial" pitchFamily="34" charset="0"/>
                <a:cs typeface="Arial" pitchFamily="34" charset="0"/>
              </a:rPr>
              <a:t> </a:t>
            </a:r>
            <a:r>
              <a:rPr lang="fr-FR" sz="2000" dirty="0">
                <a:latin typeface="Arial" pitchFamily="34" charset="0"/>
                <a:cs typeface="Arial" pitchFamily="34" charset="0"/>
              </a:rPr>
              <a:t>a engendré la régression de la biodiversité végétale et animale en ville. </a:t>
            </a:r>
          </a:p>
          <a:p>
            <a:endParaRPr lang="fr-FR" sz="2000" dirty="0">
              <a:latin typeface="Arial" pitchFamily="34" charset="0"/>
              <a:cs typeface="Arial" pitchFamily="34" charset="0"/>
            </a:endParaRPr>
          </a:p>
          <a:p>
            <a:r>
              <a:rPr lang="fr-FR" sz="2000" dirty="0">
                <a:latin typeface="Arial" pitchFamily="34" charset="0"/>
                <a:cs typeface="Arial" pitchFamily="34" charset="0"/>
              </a:rPr>
              <a:t>Mais aussi, le manque de végétation ne permet plus d’assurer :</a:t>
            </a:r>
          </a:p>
          <a:p>
            <a:endParaRPr lang="fr-FR" sz="2000" dirty="0">
              <a:latin typeface="Arial" pitchFamily="34" charset="0"/>
              <a:cs typeface="Arial" pitchFamily="34" charset="0"/>
            </a:endParaRPr>
          </a:p>
          <a:p>
            <a:pPr marL="715963" lvl="0" indent="-342900">
              <a:buFont typeface="Wingdings" pitchFamily="2" charset="2"/>
              <a:buChar char="ð"/>
            </a:pPr>
            <a:r>
              <a:rPr lang="fr-FR" sz="2000" dirty="0">
                <a:latin typeface="Arial" pitchFamily="34" charset="0"/>
                <a:cs typeface="Arial" pitchFamily="34" charset="0"/>
              </a:rPr>
              <a:t>L’absorption des eaux de pluie</a:t>
            </a:r>
          </a:p>
          <a:p>
            <a:pPr marL="715963" lvl="0" indent="-342900">
              <a:buFont typeface="Wingdings" pitchFamily="2" charset="2"/>
              <a:buChar char="ð"/>
            </a:pPr>
            <a:r>
              <a:rPr lang="fr-FR" sz="2000" dirty="0">
                <a:latin typeface="Arial" pitchFamily="34" charset="0"/>
                <a:cs typeface="Arial" pitchFamily="34" charset="0"/>
              </a:rPr>
              <a:t>La dépollution de l'air</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800" y="3813398"/>
            <a:ext cx="2466975" cy="1847850"/>
          </a:xfrm>
          <a:prstGeom prst="rect">
            <a:avLst/>
          </a:prstGeom>
        </p:spPr>
      </p:pic>
      <p:sp>
        <p:nvSpPr>
          <p:cNvPr id="7" name="Rectangle 6"/>
          <p:cNvSpPr/>
          <p:nvPr/>
        </p:nvSpPr>
        <p:spPr>
          <a:xfrm>
            <a:off x="1907704" y="4789601"/>
            <a:ext cx="4572000" cy="1015663"/>
          </a:xfrm>
          <a:prstGeom prst="rect">
            <a:avLst/>
          </a:prstGeom>
        </p:spPr>
        <p:txBody>
          <a:bodyPr>
            <a:spAutoFit/>
          </a:bodyPr>
          <a:lstStyle/>
          <a:p>
            <a:pPr marL="715963" lvl="0" indent="-342900">
              <a:buFont typeface="Wingdings" pitchFamily="2" charset="2"/>
              <a:buChar char="ð"/>
            </a:pPr>
            <a:r>
              <a:rPr lang="fr-FR" sz="2000" dirty="0">
                <a:latin typeface="Arial" pitchFamily="34" charset="0"/>
                <a:cs typeface="Arial" pitchFamily="34" charset="0"/>
              </a:rPr>
              <a:t>l'atténuation du bruit</a:t>
            </a:r>
          </a:p>
          <a:p>
            <a:pPr marL="715963" lvl="0" indent="-342900">
              <a:buFont typeface="Wingdings" pitchFamily="2" charset="2"/>
              <a:buChar char="ð"/>
            </a:pPr>
            <a:r>
              <a:rPr lang="fr-FR" sz="2000" dirty="0">
                <a:latin typeface="Arial" pitchFamily="34" charset="0"/>
                <a:cs typeface="Arial" pitchFamily="34" charset="0"/>
              </a:rPr>
              <a:t>le rafraîchissement de l'air en été</a:t>
            </a:r>
          </a:p>
        </p:txBody>
      </p:sp>
      <p:sp>
        <p:nvSpPr>
          <p:cNvPr id="8" name="Rectangle 7"/>
          <p:cNvSpPr/>
          <p:nvPr/>
        </p:nvSpPr>
        <p:spPr>
          <a:xfrm>
            <a:off x="1907704" y="5688174"/>
            <a:ext cx="6572039" cy="1015663"/>
          </a:xfrm>
          <a:prstGeom prst="rect">
            <a:avLst/>
          </a:prstGeom>
        </p:spPr>
        <p:txBody>
          <a:bodyPr wrap="square">
            <a:spAutoFit/>
          </a:bodyPr>
          <a:lstStyle/>
          <a:p>
            <a:pPr marL="715963" lvl="0" indent="-342900">
              <a:buFont typeface="Wingdings" pitchFamily="2" charset="2"/>
              <a:buChar char="ð"/>
            </a:pPr>
            <a:r>
              <a:rPr lang="fr-FR" sz="2000" dirty="0">
                <a:latin typeface="Arial" pitchFamily="34" charset="0"/>
                <a:cs typeface="Arial" pitchFamily="34" charset="0"/>
              </a:rPr>
              <a:t>la valeur esthétique et d'agrément qui répond à un véritable besoin social.</a:t>
            </a:r>
          </a:p>
          <a:p>
            <a:pPr marL="715963" lvl="0" indent="-342900">
              <a:buFont typeface="Wingdings" pitchFamily="2" charset="2"/>
              <a:buChar char="ð"/>
            </a:pPr>
            <a:r>
              <a:rPr lang="fr-FR" sz="2000" dirty="0">
                <a:latin typeface="Arial" pitchFamily="34" charset="0"/>
                <a:cs typeface="Arial" pitchFamily="34" charset="0"/>
              </a:rPr>
              <a:t>…</a:t>
            </a:r>
          </a:p>
        </p:txBody>
      </p:sp>
    </p:spTree>
    <p:extLst>
      <p:ext uri="{BB962C8B-B14F-4D97-AF65-F5344CB8AC3E}">
        <p14:creationId xmlns:p14="http://schemas.microsoft.com/office/powerpoint/2010/main" val="109513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6" name="Rectangle 5"/>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accent2">
                    <a:lumMod val="75000"/>
                  </a:schemeClr>
                </a:solidFill>
                <a:latin typeface="Arial" pitchFamily="34" charset="0"/>
                <a:cs typeface="Arial" pitchFamily="34" charset="0"/>
              </a:rPr>
              <a:t>Dysfonctionnements de la ville d’aujourd’hui</a:t>
            </a:r>
            <a:endParaRPr lang="fr-FR" sz="4000" b="1" dirty="0">
              <a:solidFill>
                <a:schemeClr val="accent2">
                  <a:lumMod val="75000"/>
                </a:schemeClr>
              </a:solidFill>
            </a:endParaRPr>
          </a:p>
        </p:txBody>
      </p:sp>
      <p:sp>
        <p:nvSpPr>
          <p:cNvPr id="2049" name="Rectangle 1"/>
          <p:cNvSpPr>
            <a:spLocks noChangeArrowheads="1"/>
          </p:cNvSpPr>
          <p:nvPr/>
        </p:nvSpPr>
        <p:spPr bwMode="auto">
          <a:xfrm>
            <a:off x="1907704" y="2419146"/>
            <a:ext cx="7236296" cy="3577842"/>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r>
              <a:rPr lang="fr-FR" sz="2000" dirty="0">
                <a:solidFill>
                  <a:schemeClr val="accent2">
                    <a:lumMod val="75000"/>
                  </a:schemeClr>
                </a:solidFill>
                <a:latin typeface="Arial" pitchFamily="34" charset="0"/>
                <a:cs typeface="Arial" pitchFamily="34" charset="0"/>
              </a:rPr>
              <a:t>L’</a:t>
            </a:r>
            <a:r>
              <a:rPr lang="fr-FR" sz="2000" b="1" dirty="0">
                <a:solidFill>
                  <a:schemeClr val="accent2">
                    <a:lumMod val="75000"/>
                  </a:schemeClr>
                </a:solidFill>
                <a:latin typeface="Arial" pitchFamily="34" charset="0"/>
                <a:cs typeface="Arial" pitchFamily="34" charset="0"/>
              </a:rPr>
              <a:t>étalement urbain</a:t>
            </a:r>
            <a:r>
              <a:rPr lang="fr-FR" sz="2000" b="1" dirty="0">
                <a:latin typeface="Arial" pitchFamily="34" charset="0"/>
                <a:cs typeface="Arial" pitchFamily="34" charset="0"/>
              </a:rPr>
              <a:t> </a:t>
            </a:r>
            <a:r>
              <a:rPr lang="fr-FR" sz="2000" dirty="0">
                <a:latin typeface="Arial" pitchFamily="34" charset="0"/>
                <a:cs typeface="Arial" pitchFamily="34" charset="0"/>
              </a:rPr>
              <a:t>engendre :</a:t>
            </a:r>
          </a:p>
          <a:p>
            <a:endParaRPr lang="fr-FR" sz="2000" dirty="0">
              <a:latin typeface="Arial" pitchFamily="34" charset="0"/>
              <a:cs typeface="Arial" pitchFamily="34" charset="0"/>
            </a:endParaRPr>
          </a:p>
          <a:p>
            <a:pPr marL="714375" lvl="0" indent="-342900">
              <a:buFont typeface="Wingdings" pitchFamily="2" charset="2"/>
              <a:buChar char="ð"/>
            </a:pPr>
            <a:r>
              <a:rPr lang="fr-FR" sz="2000" dirty="0">
                <a:latin typeface="Arial" pitchFamily="34" charset="0"/>
                <a:cs typeface="Arial" pitchFamily="34" charset="0"/>
              </a:rPr>
              <a:t>L’exclusion sociale de certaines populations dû à l’éloignement de fonctions urbaines centrales : zones d’emploi…</a:t>
            </a:r>
          </a:p>
          <a:p>
            <a:pPr marL="714375" lvl="0" indent="-342900">
              <a:buFont typeface="Wingdings" pitchFamily="2" charset="2"/>
              <a:buChar char="ð"/>
            </a:pPr>
            <a:r>
              <a:rPr lang="fr-FR" sz="2000" dirty="0">
                <a:latin typeface="Arial" pitchFamily="34" charset="0"/>
                <a:cs typeface="Arial" pitchFamily="34" charset="0"/>
              </a:rPr>
              <a:t>Le coût excessif des déplacements quand l’usage de la voiture est nécessaire</a:t>
            </a:r>
          </a:p>
          <a:p>
            <a:pPr marL="714375" lvl="0" indent="-342900">
              <a:buFont typeface="Wingdings" pitchFamily="2" charset="2"/>
              <a:buChar char="ð"/>
            </a:pPr>
            <a:r>
              <a:rPr lang="fr-FR" sz="2000" dirty="0">
                <a:latin typeface="Arial" pitchFamily="34" charset="0"/>
                <a:cs typeface="Arial" pitchFamily="34" charset="0"/>
              </a:rPr>
              <a:t>Des dépenses publiques importantes en réseaux divers (routes, eau et assainissement, électricité et gaz, télécommunications, …)</a:t>
            </a:r>
          </a:p>
          <a:p>
            <a:pPr marL="714375" lvl="0" indent="-342900">
              <a:buFont typeface="Wingdings" pitchFamily="2" charset="2"/>
              <a:buChar char="ð"/>
            </a:pPr>
            <a:r>
              <a:rPr lang="fr-FR" sz="2000" dirty="0">
                <a:latin typeface="Arial" pitchFamily="34" charset="0"/>
                <a:cs typeface="Arial" pitchFamily="34" charset="0"/>
              </a:rPr>
              <a:t>…</a:t>
            </a:r>
          </a:p>
        </p:txBody>
      </p:sp>
    </p:spTree>
    <p:extLst>
      <p:ext uri="{BB962C8B-B14F-4D97-AF65-F5344CB8AC3E}">
        <p14:creationId xmlns:p14="http://schemas.microsoft.com/office/powerpoint/2010/main" val="46804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339753" y="2234392"/>
            <a:ext cx="3744415" cy="2346736"/>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algn="just"/>
            <a:r>
              <a:rPr lang="fr-FR" sz="2000" b="1" dirty="0">
                <a:solidFill>
                  <a:schemeClr val="accent2">
                    <a:lumMod val="75000"/>
                  </a:schemeClr>
                </a:solidFill>
                <a:latin typeface="Arial" pitchFamily="34" charset="0"/>
                <a:cs typeface="Arial" pitchFamily="34" charset="0"/>
              </a:rPr>
              <a:t>Le « tout voiture »</a:t>
            </a:r>
          </a:p>
          <a:p>
            <a:pPr algn="just"/>
            <a:endParaRPr lang="fr-FR" sz="2000" dirty="0">
              <a:latin typeface="Arial" pitchFamily="34" charset="0"/>
              <a:cs typeface="Arial" pitchFamily="34" charset="0"/>
            </a:endParaRPr>
          </a:p>
          <a:p>
            <a:pPr algn="just"/>
            <a:r>
              <a:rPr lang="fr-FR" sz="2000" b="1" dirty="0">
                <a:solidFill>
                  <a:schemeClr val="accent2">
                    <a:lumMod val="75000"/>
                  </a:schemeClr>
                </a:solidFill>
                <a:latin typeface="Arial" pitchFamily="34" charset="0"/>
                <a:cs typeface="Arial" pitchFamily="34" charset="0"/>
              </a:rPr>
              <a:t>Les routes </a:t>
            </a:r>
            <a:r>
              <a:rPr lang="fr-FR" sz="2000" dirty="0">
                <a:latin typeface="Arial" pitchFamily="34" charset="0"/>
                <a:cs typeface="Arial" pitchFamily="34" charset="0"/>
              </a:rPr>
              <a:t>contribuent à l'imperméabilisation excessive de la ville. Ceci provoque des perturbations importantes du cycle du l'eau telles que :</a:t>
            </a:r>
          </a:p>
        </p:txBody>
      </p:sp>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6" name="Rectangle 5"/>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accent2">
                    <a:lumMod val="75000"/>
                  </a:schemeClr>
                </a:solidFill>
                <a:latin typeface="Arial" pitchFamily="34" charset="0"/>
                <a:cs typeface="Arial" pitchFamily="34" charset="0"/>
              </a:rPr>
              <a:t>Dysfonctionnements de la ville d’aujourd’hui</a:t>
            </a:r>
            <a:endParaRPr lang="fr-FR" sz="4000" b="1" dirty="0">
              <a:solidFill>
                <a:schemeClr val="accent2">
                  <a:lumMod val="75000"/>
                </a:schemeClr>
              </a:solidFill>
            </a:endParaRPr>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27" t="6367" r="8486" b="14484"/>
          <a:stretch/>
        </p:blipFill>
        <p:spPr bwMode="auto">
          <a:xfrm>
            <a:off x="6546845" y="2862470"/>
            <a:ext cx="2345635" cy="1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79712" y="4874384"/>
            <a:ext cx="7056784" cy="1938992"/>
          </a:xfrm>
          <a:prstGeom prst="rect">
            <a:avLst/>
          </a:prstGeom>
        </p:spPr>
        <p:txBody>
          <a:bodyPr wrap="square">
            <a:spAutoFit/>
          </a:bodyPr>
          <a:lstStyle/>
          <a:p>
            <a:pPr marL="342900" lvl="0" indent="-342900">
              <a:buFont typeface="Wingdings"/>
              <a:buChar char="ð"/>
              <a:tabLst>
                <a:tab pos="185738" algn="l"/>
              </a:tabLst>
            </a:pPr>
            <a:r>
              <a:rPr lang="fr-FR" sz="2000" dirty="0">
                <a:solidFill>
                  <a:prstClr val="black"/>
                </a:solidFill>
                <a:latin typeface="Arial" pitchFamily="34" charset="0"/>
                <a:cs typeface="Arial" pitchFamily="34" charset="0"/>
              </a:rPr>
              <a:t>les inondations dues au débordement des réseaux en cas d’épisodes pluvieux violents </a:t>
            </a:r>
          </a:p>
          <a:p>
            <a:pPr marL="342900" lvl="0" indent="-342900">
              <a:buFont typeface="Wingdings"/>
              <a:buChar char="ð"/>
              <a:tabLst>
                <a:tab pos="185738" algn="l"/>
              </a:tabLst>
            </a:pPr>
            <a:r>
              <a:rPr lang="fr-FR" sz="2000" dirty="0">
                <a:solidFill>
                  <a:prstClr val="black"/>
                </a:solidFill>
                <a:latin typeface="Arial" pitchFamily="34" charset="0"/>
                <a:cs typeface="Arial" pitchFamily="34" charset="0"/>
              </a:rPr>
              <a:t>la dégradation de la qualité d'assainissement des eaux usées dû au mélange eau pluviales / eaux usées dans le réseau d’égout</a:t>
            </a:r>
          </a:p>
          <a:p>
            <a:pPr marL="342900" lvl="0" indent="-342900">
              <a:buFont typeface="Wingdings"/>
              <a:buChar char="ð"/>
              <a:tabLst>
                <a:tab pos="185738" algn="l"/>
              </a:tabLst>
            </a:pPr>
            <a:r>
              <a:rPr lang="fr-FR" sz="2000" dirty="0">
                <a:solidFill>
                  <a:prstClr val="black"/>
                </a:solidFill>
                <a:latin typeface="Arial" pitchFamily="34" charset="0"/>
                <a:cs typeface="Arial" pitchFamily="34" charset="0"/>
              </a:rPr>
              <a:t>…</a:t>
            </a:r>
          </a:p>
        </p:txBody>
      </p:sp>
    </p:spTree>
    <p:extLst>
      <p:ext uri="{BB962C8B-B14F-4D97-AF65-F5344CB8AC3E}">
        <p14:creationId xmlns:p14="http://schemas.microsoft.com/office/powerpoint/2010/main" val="46804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6" name="Rectangle 5"/>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accent2">
                    <a:lumMod val="75000"/>
                  </a:schemeClr>
                </a:solidFill>
                <a:latin typeface="Arial" pitchFamily="34" charset="0"/>
                <a:cs typeface="Arial" pitchFamily="34" charset="0"/>
              </a:rPr>
              <a:t>Dysfonctionnements de la ville d’aujourd’hui</a:t>
            </a:r>
            <a:endParaRPr lang="fr-FR" sz="4000" b="1" dirty="0">
              <a:solidFill>
                <a:schemeClr val="accent2">
                  <a:lumMod val="75000"/>
                </a:schemeClr>
              </a:solidFill>
            </a:endParaRPr>
          </a:p>
        </p:txBody>
      </p:sp>
      <p:sp>
        <p:nvSpPr>
          <p:cNvPr id="2049" name="Rectangle 1"/>
          <p:cNvSpPr>
            <a:spLocks noChangeArrowheads="1"/>
          </p:cNvSpPr>
          <p:nvPr/>
        </p:nvSpPr>
        <p:spPr bwMode="auto">
          <a:xfrm>
            <a:off x="2088232" y="2986991"/>
            <a:ext cx="7236296" cy="2962289"/>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r>
              <a:rPr lang="fr-FR" sz="2000" b="1" dirty="0">
                <a:solidFill>
                  <a:schemeClr val="accent2">
                    <a:lumMod val="75000"/>
                  </a:schemeClr>
                </a:solidFill>
                <a:latin typeface="Arial" pitchFamily="34" charset="0"/>
                <a:cs typeface="Arial" pitchFamily="34" charset="0"/>
              </a:rPr>
              <a:t>Le « tout voiture »</a:t>
            </a:r>
          </a:p>
          <a:p>
            <a:endParaRPr lang="fr-FR" sz="2000" b="1" dirty="0">
              <a:latin typeface="Arial" pitchFamily="34" charset="0"/>
              <a:cs typeface="Arial" pitchFamily="34" charset="0"/>
            </a:endParaRPr>
          </a:p>
          <a:p>
            <a:r>
              <a:rPr lang="fr-FR" sz="2000" b="1" dirty="0">
                <a:solidFill>
                  <a:schemeClr val="accent2">
                    <a:lumMod val="75000"/>
                  </a:schemeClr>
                </a:solidFill>
                <a:latin typeface="Arial" pitchFamily="34" charset="0"/>
                <a:cs typeface="Arial" pitchFamily="34" charset="0"/>
              </a:rPr>
              <a:t>des déplacements en voiture</a:t>
            </a:r>
            <a:r>
              <a:rPr lang="fr-FR" sz="2000" dirty="0">
                <a:solidFill>
                  <a:schemeClr val="accent2">
                    <a:lumMod val="75000"/>
                  </a:schemeClr>
                </a:solidFill>
                <a:latin typeface="Arial" pitchFamily="34" charset="0"/>
                <a:cs typeface="Arial" pitchFamily="34" charset="0"/>
              </a:rPr>
              <a:t> </a:t>
            </a:r>
          </a:p>
          <a:p>
            <a:endParaRPr lang="fr-FR" sz="2000" dirty="0">
              <a:solidFill>
                <a:schemeClr val="accent2">
                  <a:lumMod val="75000"/>
                </a:schemeClr>
              </a:solidFill>
              <a:latin typeface="Arial" pitchFamily="34" charset="0"/>
              <a:cs typeface="Arial" pitchFamily="34" charset="0"/>
            </a:endParaRPr>
          </a:p>
          <a:p>
            <a:pPr marL="714375" lvl="0" indent="-342900">
              <a:buFont typeface="Wingdings"/>
              <a:buChar char="ð"/>
            </a:pPr>
            <a:r>
              <a:rPr lang="fr-FR" sz="2000" dirty="0">
                <a:latin typeface="Arial" pitchFamily="34" charset="0"/>
                <a:cs typeface="Arial" pitchFamily="34" charset="0"/>
              </a:rPr>
              <a:t>épuisement des énergies fossiles</a:t>
            </a:r>
          </a:p>
          <a:p>
            <a:pPr marL="714375" indent="-342900">
              <a:buFont typeface="Wingdings"/>
              <a:buChar char="ð"/>
            </a:pPr>
            <a:r>
              <a:rPr lang="fr-FR" sz="2000" dirty="0">
                <a:latin typeface="Arial" pitchFamily="34" charset="0"/>
                <a:cs typeface="Arial" pitchFamily="34" charset="0"/>
              </a:rPr>
              <a:t>augmentation des affections respiratoires et cardiovasculaires due à la pollution atmosphérique</a:t>
            </a:r>
          </a:p>
          <a:p>
            <a:pPr marL="714375" indent="-342900">
              <a:buFont typeface="Wingdings"/>
              <a:buChar char="ð"/>
            </a:pPr>
            <a:r>
              <a:rPr lang="fr-FR" sz="2000" dirty="0">
                <a:latin typeface="Arial" pitchFamily="34" charset="0"/>
                <a:cs typeface="Arial" pitchFamily="34" charset="0"/>
              </a:rPr>
              <a:t>accidents routiers</a:t>
            </a:r>
          </a:p>
          <a:p>
            <a:pPr marL="714375" indent="-342900">
              <a:buFont typeface="Wingdings"/>
              <a:buChar char="ð"/>
            </a:pPr>
            <a:r>
              <a:rPr lang="fr-FR" sz="2000" dirty="0">
                <a:latin typeface="Arial" pitchFamily="34" charset="0"/>
                <a:cs typeface="Arial" pitchFamily="34" charset="0"/>
              </a:rPr>
              <a:t>…</a:t>
            </a:r>
          </a:p>
        </p:txBody>
      </p:sp>
      <p:sp>
        <p:nvSpPr>
          <p:cNvPr id="4" name="Nuage 3"/>
          <p:cNvSpPr/>
          <p:nvPr/>
        </p:nvSpPr>
        <p:spPr>
          <a:xfrm>
            <a:off x="5580112" y="2208902"/>
            <a:ext cx="3168352" cy="2119255"/>
          </a:xfrm>
          <a:prstGeom prst="cloud">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6804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6" name="Rectangle 5"/>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accent2">
                    <a:lumMod val="75000"/>
                  </a:schemeClr>
                </a:solidFill>
                <a:latin typeface="Arial" pitchFamily="34" charset="0"/>
                <a:cs typeface="Arial" pitchFamily="34" charset="0"/>
              </a:rPr>
              <a:t>Dysfonctionnements de la ville d’aujourd’hui</a:t>
            </a:r>
            <a:endParaRPr lang="fr-FR" sz="4000" b="1" dirty="0">
              <a:solidFill>
                <a:schemeClr val="accent2">
                  <a:lumMod val="75000"/>
                </a:schemeClr>
              </a:solidFill>
            </a:endParaRPr>
          </a:p>
        </p:txBody>
      </p:sp>
      <p:sp>
        <p:nvSpPr>
          <p:cNvPr id="2049" name="Rectangle 1"/>
          <p:cNvSpPr>
            <a:spLocks noChangeArrowheads="1"/>
          </p:cNvSpPr>
          <p:nvPr/>
        </p:nvSpPr>
        <p:spPr bwMode="auto">
          <a:xfrm>
            <a:off x="1763688" y="2564904"/>
            <a:ext cx="3744416" cy="2038959"/>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r>
              <a:rPr lang="fr-FR" sz="2000" b="1" dirty="0">
                <a:solidFill>
                  <a:schemeClr val="accent2">
                    <a:lumMod val="75000"/>
                  </a:schemeClr>
                </a:solidFill>
                <a:latin typeface="Arial" pitchFamily="34" charset="0"/>
                <a:cs typeface="Arial" pitchFamily="34" charset="0"/>
              </a:rPr>
              <a:t>Les bâtiments énergivores</a:t>
            </a:r>
          </a:p>
          <a:p>
            <a:endParaRPr lang="fr-FR" sz="2000" dirty="0">
              <a:latin typeface="Arial" pitchFamily="34" charset="0"/>
              <a:cs typeface="Arial" pitchFamily="34" charset="0"/>
            </a:endParaRPr>
          </a:p>
          <a:p>
            <a:pPr marL="714375" lvl="0" indent="-342900">
              <a:buFont typeface="Wingdings" pitchFamily="2" charset="2"/>
              <a:buChar char="ð"/>
            </a:pPr>
            <a:r>
              <a:rPr lang="fr-FR" sz="2000" dirty="0">
                <a:latin typeface="Arial" pitchFamily="34" charset="0"/>
                <a:cs typeface="Arial" pitchFamily="34" charset="0"/>
              </a:rPr>
              <a:t>réchauffement climatique </a:t>
            </a:r>
          </a:p>
          <a:p>
            <a:pPr marL="714375" lvl="0" indent="-342900">
              <a:buFont typeface="Wingdings" pitchFamily="2" charset="2"/>
              <a:buChar char="ð"/>
            </a:pPr>
            <a:r>
              <a:rPr lang="fr-FR" sz="2000" dirty="0">
                <a:latin typeface="Arial" pitchFamily="34" charset="0"/>
                <a:cs typeface="Arial" pitchFamily="34" charset="0"/>
              </a:rPr>
              <a:t>épuisement des énergies fossiles</a:t>
            </a:r>
          </a:p>
          <a:p>
            <a:pPr marL="714375" lvl="0" indent="-342900">
              <a:buFont typeface="Wingdings" pitchFamily="2" charset="2"/>
              <a:buChar char="ð"/>
            </a:pPr>
            <a:r>
              <a:rPr lang="fr-FR" sz="2000" dirty="0">
                <a:latin typeface="Arial" pitchFamily="34" charset="0"/>
                <a:cs typeface="Arial" pitchFamily="34" charset="0"/>
              </a:rPr>
              <a:t>…</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655" y="3249368"/>
            <a:ext cx="3279825" cy="3492000"/>
          </a:xfrm>
          <a:prstGeom prst="rect">
            <a:avLst/>
          </a:prstGeom>
        </p:spPr>
      </p:pic>
    </p:spTree>
    <p:extLst>
      <p:ext uri="{BB962C8B-B14F-4D97-AF65-F5344CB8AC3E}">
        <p14:creationId xmlns:p14="http://schemas.microsoft.com/office/powerpoint/2010/main" val="66732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2049" name="Rectangle 1"/>
          <p:cNvSpPr>
            <a:spLocks noChangeArrowheads="1"/>
          </p:cNvSpPr>
          <p:nvPr/>
        </p:nvSpPr>
        <p:spPr bwMode="auto">
          <a:xfrm>
            <a:off x="1907704" y="1895927"/>
            <a:ext cx="7236296" cy="4624282"/>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chemeClr val="accent1">
                    <a:lumMod val="75000"/>
                  </a:schemeClr>
                </a:solidFill>
                <a:effectLst/>
                <a:latin typeface="Arial" pitchFamily="34" charset="0"/>
                <a:ea typeface="Times New Roman" pitchFamily="18" charset="0"/>
                <a:cs typeface="Arial" pitchFamily="34" charset="0"/>
              </a:rPr>
              <a:t>Contexte socio écologique</a:t>
            </a:r>
            <a:endParaRPr kumimoji="0" lang="fr-FR" sz="1600" b="0" i="0" u="none" strike="noStrike" cap="none" normalizeH="0" baseline="0" dirty="0">
              <a:ln>
                <a:noFill/>
              </a:ln>
              <a:solidFill>
                <a:schemeClr val="accent1">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Le Grenelle de l’Environnement a confirmé l’attente de la société française pour des solutions locales d’aménagement durable. Il s’est fixé comme objectif : « Au moins un éco-quartier avant 2012 dans toutes les communes ayant des programmes de développement de l’habitat significatif ».</a:t>
            </a:r>
            <a:b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Le dispositif ministériel de reconnaissance des « </a:t>
            </a:r>
            <a:r>
              <a:rPr kumimoji="0" lang="fr-FR"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Eco</a:t>
            </a:r>
            <a:r>
              <a:rPr kumimoji="0" lang="fr-FR"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quartiers</a:t>
            </a:r>
            <a: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 met l’accent sur la performance des projets en matière d’</a:t>
            </a:r>
            <a:r>
              <a:rPr kumimoji="0" lang="fr-FR" sz="1600" b="0" i="0" u="sng" strike="noStrike" cap="none" normalizeH="0" baseline="0" dirty="0">
                <a:ln>
                  <a:noFill/>
                </a:ln>
                <a:solidFill>
                  <a:schemeClr val="tx1"/>
                </a:solidFill>
                <a:effectLst/>
                <a:latin typeface="Arial" pitchFamily="34" charset="0"/>
                <a:ea typeface="Times New Roman" pitchFamily="18" charset="0"/>
                <a:cs typeface="Arial" pitchFamily="34" charset="0"/>
              </a:rPr>
              <a:t>écologie</a:t>
            </a:r>
            <a: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 gestion de l’eau, des déchets, de la biodiversité, des aspects mobilité, de la sobriété énergétique et énergies renouvelables, de la densité en lien avec les formes urbaines et enfin de l’éco-construction.</a:t>
            </a:r>
            <a:b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b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Mais la performance des </a:t>
            </a:r>
            <a:r>
              <a:rPr kumimoji="0" lang="fr-FR"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Ecoquartiers</a:t>
            </a:r>
            <a: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ne doit pas simplement être limitée aux aspects écologiques, elle doit intégrer dans le projet les dimensions essentielles du Développement Durable : la dimension </a:t>
            </a:r>
            <a:r>
              <a:rPr kumimoji="0" lang="fr-FR" sz="1600" b="0" i="0" u="sng" strike="noStrike" cap="none" normalizeH="0" baseline="0" dirty="0">
                <a:ln>
                  <a:noFill/>
                </a:ln>
                <a:solidFill>
                  <a:schemeClr val="tx1"/>
                </a:solidFill>
                <a:effectLst/>
                <a:latin typeface="Arial" pitchFamily="34" charset="0"/>
                <a:ea typeface="Times New Roman" pitchFamily="18" charset="0"/>
                <a:cs typeface="Arial" pitchFamily="34" charset="0"/>
              </a:rPr>
              <a:t>sociale</a:t>
            </a:r>
            <a: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 mixité et diversité sociale urbaine et fonctionnelle du quartier, concertation et gouvernance autour du projet d’aménagement, la dimension </a:t>
            </a:r>
            <a:r>
              <a:rPr kumimoji="0" lang="fr-FR" sz="1600" b="0" i="0" u="sng" strike="noStrike" cap="none" normalizeH="0" baseline="0" dirty="0">
                <a:ln>
                  <a:noFill/>
                </a:ln>
                <a:solidFill>
                  <a:schemeClr val="tx1"/>
                </a:solidFill>
                <a:effectLst/>
                <a:latin typeface="Arial" pitchFamily="34" charset="0"/>
                <a:ea typeface="Times New Roman" pitchFamily="18" charset="0"/>
                <a:cs typeface="Arial" pitchFamily="34" charset="0"/>
              </a:rPr>
              <a:t>économique</a:t>
            </a:r>
            <a:r>
              <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(coût global) en cohérence avec les aspects environnementaux, la dimension culturelle. C’est pourquoi le terme quartier durable est également employé.</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7" name="Sous-titre 2"/>
          <p:cNvSpPr>
            <a:spLocks noGrp="1"/>
          </p:cNvSpPr>
          <p:nvPr>
            <p:ph type="subTitle" idx="1"/>
          </p:nvPr>
        </p:nvSpPr>
        <p:spPr>
          <a:xfrm>
            <a:off x="2195736" y="260648"/>
            <a:ext cx="6552728" cy="1656184"/>
          </a:xfrm>
          <a:effectLst>
            <a:outerShdw blurRad="50800" dist="38100" dir="16200000" rotWithShape="0">
              <a:prstClr val="black">
                <a:alpha val="40000"/>
              </a:prstClr>
            </a:outerShdw>
          </a:effectLst>
        </p:spPr>
        <p:txBody>
          <a:bodyPr>
            <a:normAutofit/>
          </a:bodyPr>
          <a:lstStyle/>
          <a:p>
            <a:pPr algn="just"/>
            <a:r>
              <a:rPr lang="fr-FR" sz="4400" dirty="0">
                <a:solidFill>
                  <a:schemeClr val="accent1">
                    <a:lumMod val="60000"/>
                    <a:lumOff val="40000"/>
                  </a:schemeClr>
                </a:solidFill>
                <a:latin typeface="Arial" pitchFamily="34" charset="0"/>
                <a:cs typeface="Arial" pitchFamily="34" charset="0"/>
              </a:rPr>
              <a:t>Une solution pour le développement urbain?</a:t>
            </a:r>
            <a:endParaRPr lang="fr-FR" sz="4400" dirty="0"/>
          </a:p>
        </p:txBody>
      </p:sp>
    </p:spTree>
    <p:extLst>
      <p:ext uri="{BB962C8B-B14F-4D97-AF65-F5344CB8AC3E}">
        <p14:creationId xmlns:p14="http://schemas.microsoft.com/office/powerpoint/2010/main" val="350890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1720" y="0"/>
            <a:ext cx="6908304" cy="1470025"/>
          </a:xfrm>
          <a:effectLst>
            <a:outerShdw blurRad="50800" dist="38100" dir="16200000" rotWithShape="0">
              <a:prstClr val="black">
                <a:alpha val="40000"/>
              </a:prstClr>
            </a:outerShdw>
          </a:effectLst>
        </p:spPr>
        <p:txBody>
          <a:bodyPr>
            <a:normAutofit fontScale="90000"/>
          </a:bodyPr>
          <a:lstStyle/>
          <a:p>
            <a:pPr algn="ctr"/>
            <a:r>
              <a:rPr lang="fr-FR" sz="4800" dirty="0">
                <a:solidFill>
                  <a:schemeClr val="accent1">
                    <a:lumMod val="60000"/>
                    <a:lumOff val="40000"/>
                  </a:schemeClr>
                </a:solidFill>
                <a:latin typeface="Arial" pitchFamily="34" charset="0"/>
                <a:cs typeface="Arial" pitchFamily="34" charset="0"/>
              </a:rPr>
              <a:t>trois piliers sont à la base d’un éco-quartier</a:t>
            </a:r>
            <a:r>
              <a:rPr lang="fr-FR" dirty="0">
                <a:solidFill>
                  <a:schemeClr val="accent1">
                    <a:lumMod val="60000"/>
                    <a:lumOff val="40000"/>
                  </a:schemeClr>
                </a:solidFill>
                <a:latin typeface="Arial" pitchFamily="34" charset="0"/>
                <a:cs typeface="Arial" pitchFamily="34" charset="0"/>
              </a:rPr>
              <a:t> </a:t>
            </a:r>
          </a:p>
        </p:txBody>
      </p:sp>
      <p:sp>
        <p:nvSpPr>
          <p:cNvPr id="15" name="Ellipse 14"/>
          <p:cNvSpPr/>
          <p:nvPr/>
        </p:nvSpPr>
        <p:spPr>
          <a:xfrm>
            <a:off x="1979712" y="1772816"/>
            <a:ext cx="2880000" cy="2880000"/>
          </a:xfrm>
          <a:prstGeom prst="ellipse">
            <a:avLst/>
          </a:prstGeom>
          <a:solidFill>
            <a:schemeClr val="bg2">
              <a:lumMod val="75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endParaRPr kumimoji="0" lang="fr-FR" b="0" i="0" u="none" strike="noStrike" cap="none" normalizeH="0" baseline="0" dirty="0">
              <a:ln>
                <a:noFill/>
              </a:ln>
              <a:solidFill>
                <a:schemeClr val="tx1"/>
              </a:solidFill>
              <a:effectLst/>
              <a:latin typeface="Arial" pitchFamily="34" charset="0"/>
              <a:cs typeface="Arial" pitchFamily="34" charset="0"/>
            </a:endParaRPr>
          </a:p>
          <a:p>
            <a:pPr lvl="0" algn="ctr" fontAlgn="base">
              <a:spcBef>
                <a:spcPct val="0"/>
              </a:spcBef>
              <a:spcAft>
                <a:spcPts val="1000"/>
              </a:spcAft>
            </a:pPr>
            <a:r>
              <a:rPr kumimoji="0" lang="fr-FR" b="1" i="0" u="none" strike="noStrike" cap="none" normalizeH="0" baseline="0" dirty="0">
                <a:ln>
                  <a:noFill/>
                </a:ln>
                <a:solidFill>
                  <a:schemeClr val="bg1"/>
                </a:solidFill>
                <a:effectLst/>
                <a:latin typeface="Arial" pitchFamily="34" charset="0"/>
                <a:cs typeface="Arial" pitchFamily="34" charset="0"/>
              </a:rPr>
              <a:t>Écologique</a:t>
            </a:r>
            <a:r>
              <a:rPr kumimoji="0" lang="fr-FR" b="0" i="0" u="none" strike="noStrike" cap="none" normalizeH="0" baseline="0" dirty="0">
                <a:ln>
                  <a:noFill/>
                </a:ln>
                <a:solidFill>
                  <a:schemeClr val="bg1"/>
                </a:solidFill>
                <a:effectLst/>
                <a:latin typeface="Arial" pitchFamily="34" charset="0"/>
                <a:cs typeface="Arial" pitchFamily="34" charset="0"/>
              </a:rPr>
              <a:t> respect de l’environnement</a:t>
            </a:r>
            <a:endParaRPr kumimoji="0" lang="fr-FR" sz="3200" b="0" i="0" u="none" strike="noStrike" cap="none" normalizeH="0" baseline="0" dirty="0">
              <a:ln>
                <a:noFill/>
              </a:ln>
              <a:solidFill>
                <a:schemeClr val="bg1"/>
              </a:solidFill>
              <a:effectLst/>
              <a:latin typeface="Arial" pitchFamily="34" charset="0"/>
              <a:cs typeface="Arial" pitchFamily="34" charset="0"/>
            </a:endParaRPr>
          </a:p>
          <a:p>
            <a:pPr algn="ctr"/>
            <a:endParaRPr lang="fr-FR" dirty="0"/>
          </a:p>
        </p:txBody>
      </p:sp>
      <p:sp>
        <p:nvSpPr>
          <p:cNvPr id="16" name="Ellipse 15"/>
          <p:cNvSpPr/>
          <p:nvPr/>
        </p:nvSpPr>
        <p:spPr>
          <a:xfrm>
            <a:off x="6084168" y="1772816"/>
            <a:ext cx="2880000" cy="2880000"/>
          </a:xfrm>
          <a:prstGeom prst="ellipse">
            <a:avLst/>
          </a:prstGeom>
          <a:solidFill>
            <a:schemeClr val="bg1"/>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endParaRPr kumimoji="0" lang="fr-FR" b="0" i="0" u="none" strike="noStrike" cap="none" normalizeH="0" baseline="0" dirty="0">
              <a:ln>
                <a:noFill/>
              </a:ln>
              <a:solidFill>
                <a:schemeClr val="tx1"/>
              </a:solidFill>
              <a:effectLst/>
              <a:latin typeface="Arial" pitchFamily="34" charset="0"/>
              <a:cs typeface="Arial" pitchFamily="34" charset="0"/>
            </a:endParaRPr>
          </a:p>
          <a:p>
            <a:pPr lvl="0" algn="ctr" fontAlgn="base">
              <a:spcBef>
                <a:spcPct val="0"/>
              </a:spcBef>
              <a:spcAft>
                <a:spcPts val="1000"/>
              </a:spcAft>
            </a:pPr>
            <a:r>
              <a:rPr kumimoji="0" lang="fr-FR" b="1" i="0" u="none" strike="noStrike" cap="none" normalizeH="0" baseline="0" dirty="0">
                <a:ln>
                  <a:noFill/>
                </a:ln>
                <a:solidFill>
                  <a:srgbClr val="0070C0"/>
                </a:solidFill>
                <a:effectLst/>
                <a:latin typeface="Arial" pitchFamily="34" charset="0"/>
                <a:cs typeface="Arial" pitchFamily="34" charset="0"/>
              </a:rPr>
              <a:t>Économique </a:t>
            </a:r>
            <a:r>
              <a:rPr kumimoji="0" lang="fr-FR" b="0" i="0" u="none" strike="noStrike" cap="none" normalizeH="0" baseline="0" dirty="0">
                <a:ln>
                  <a:noFill/>
                </a:ln>
                <a:solidFill>
                  <a:srgbClr val="0070C0"/>
                </a:solidFill>
                <a:effectLst/>
                <a:latin typeface="Arial" pitchFamily="34" charset="0"/>
                <a:cs typeface="Arial" pitchFamily="34" charset="0"/>
              </a:rPr>
              <a:t>permettant l’organisation d’activités économiques en lien avec le quartier</a:t>
            </a:r>
            <a:endParaRPr kumimoji="0" lang="fr-FR" sz="3200" b="0" i="0" u="none" strike="noStrike" cap="none" normalizeH="0" baseline="0" dirty="0">
              <a:ln>
                <a:noFill/>
              </a:ln>
              <a:solidFill>
                <a:srgbClr val="0070C0"/>
              </a:solidFill>
              <a:effectLst/>
              <a:latin typeface="Arial" pitchFamily="34" charset="0"/>
              <a:cs typeface="Arial" pitchFamily="34" charset="0"/>
            </a:endParaRPr>
          </a:p>
          <a:p>
            <a:pPr algn="ctr"/>
            <a:endParaRPr lang="fr-FR" dirty="0"/>
          </a:p>
        </p:txBody>
      </p:sp>
      <p:sp>
        <p:nvSpPr>
          <p:cNvPr id="17" name="Ellipse 16"/>
          <p:cNvSpPr/>
          <p:nvPr/>
        </p:nvSpPr>
        <p:spPr>
          <a:xfrm>
            <a:off x="3995936" y="3789040"/>
            <a:ext cx="2880000" cy="2880000"/>
          </a:xfrm>
          <a:prstGeom prst="ellipse">
            <a:avLst/>
          </a:prstGeom>
          <a:solidFill>
            <a:srgbClr val="CC0000"/>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endParaRPr kumimoji="0" lang="fr-FR" b="0" i="0" u="none" strike="noStrike" cap="none" normalizeH="0" baseline="0" dirty="0">
              <a:ln>
                <a:noFill/>
              </a:ln>
              <a:solidFill>
                <a:schemeClr val="tx1"/>
              </a:solidFill>
              <a:effectLst/>
              <a:latin typeface="Arial" pitchFamily="34" charset="0"/>
              <a:cs typeface="Arial" pitchFamily="34" charset="0"/>
            </a:endParaRPr>
          </a:p>
          <a:p>
            <a:pPr lvl="0" algn="ctr" fontAlgn="base">
              <a:spcBef>
                <a:spcPct val="0"/>
              </a:spcBef>
              <a:spcAft>
                <a:spcPts val="1000"/>
              </a:spcAft>
            </a:pPr>
            <a:r>
              <a:rPr kumimoji="0" lang="fr-FR" b="1" i="0" u="none" strike="noStrike" cap="none" normalizeH="0" baseline="0" dirty="0">
                <a:ln>
                  <a:noFill/>
                </a:ln>
                <a:solidFill>
                  <a:schemeClr val="bg1"/>
                </a:solidFill>
                <a:effectLst/>
                <a:latin typeface="Arial" pitchFamily="34" charset="0"/>
                <a:cs typeface="Arial" pitchFamily="34" charset="0"/>
              </a:rPr>
              <a:t>Social</a:t>
            </a:r>
            <a:r>
              <a:rPr kumimoji="0" lang="fr-FR" b="0" i="0" u="none" strike="noStrike" cap="none" normalizeH="0" baseline="0" dirty="0">
                <a:ln>
                  <a:noFill/>
                </a:ln>
                <a:solidFill>
                  <a:schemeClr val="bg1"/>
                </a:solidFill>
                <a:effectLst/>
                <a:latin typeface="Arial" pitchFamily="34" charset="0"/>
                <a:cs typeface="Arial" pitchFamily="34" charset="0"/>
              </a:rPr>
              <a:t> </a:t>
            </a:r>
          </a:p>
          <a:p>
            <a:pPr lvl="0" algn="ctr" fontAlgn="base">
              <a:spcBef>
                <a:spcPct val="0"/>
              </a:spcBef>
              <a:spcAft>
                <a:spcPts val="1000"/>
              </a:spcAft>
            </a:pPr>
            <a:r>
              <a:rPr kumimoji="0" lang="fr-FR" b="0" i="0" u="none" strike="noStrike" cap="none" normalizeH="0" baseline="0" dirty="0">
                <a:ln>
                  <a:noFill/>
                </a:ln>
                <a:solidFill>
                  <a:schemeClr val="bg1"/>
                </a:solidFill>
                <a:effectLst/>
                <a:latin typeface="Arial" pitchFamily="34" charset="0"/>
                <a:cs typeface="Arial" pitchFamily="34" charset="0"/>
              </a:rPr>
              <a:t>Promotion du lien social et de la convivialité entre les citoyens</a:t>
            </a:r>
            <a:endParaRPr kumimoji="0" lang="fr-FR" sz="3200" b="0" i="0" u="none" strike="noStrike" cap="none" normalizeH="0" baseline="0" dirty="0">
              <a:ln>
                <a:noFill/>
              </a:ln>
              <a:solidFill>
                <a:schemeClr val="bg1"/>
              </a:solidFill>
              <a:effectLst/>
              <a:latin typeface="Arial" pitchFamily="34" charset="0"/>
              <a:cs typeface="Arial" pitchFamily="34" charset="0"/>
            </a:endParaRPr>
          </a:p>
          <a:p>
            <a:pPr algn="ctr"/>
            <a:endParaRPr lang="fr-FR" dirty="0"/>
          </a:p>
        </p:txBody>
      </p:sp>
      <p:sp>
        <p:nvSpPr>
          <p:cNvPr id="6"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dirty="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dirty="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7"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14354" r="16267"/>
          <a:stretch>
            <a:fillRect/>
          </a:stretch>
        </p:blipFill>
        <p:spPr bwMode="auto">
          <a:xfrm>
            <a:off x="2411760" y="2492896"/>
            <a:ext cx="2088232" cy="1524000"/>
          </a:xfrm>
          <a:prstGeom prst="rect">
            <a:avLst/>
          </a:prstGeom>
          <a:noFill/>
          <a:ln w="9525">
            <a:noFill/>
            <a:miter lim="800000"/>
            <a:headEnd/>
            <a:tailEnd/>
          </a:ln>
        </p:spPr>
      </p:pic>
      <p:sp>
        <p:nvSpPr>
          <p:cNvPr id="12" name="Ellipse 11"/>
          <p:cNvSpPr/>
          <p:nvPr/>
        </p:nvSpPr>
        <p:spPr>
          <a:xfrm>
            <a:off x="3995935" y="3789039"/>
            <a:ext cx="2880000" cy="2880000"/>
          </a:xfrm>
          <a:prstGeom prst="ellipse">
            <a:avLst/>
          </a:prstGeom>
          <a:solidFill>
            <a:srgbClr val="CC0000"/>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endParaRPr kumimoji="0" lang="fr-FR" b="0" i="0" u="none" strike="noStrike" cap="none" normalizeH="0" baseline="0" dirty="0">
              <a:ln>
                <a:noFill/>
              </a:ln>
              <a:solidFill>
                <a:schemeClr val="tx1"/>
              </a:solidFill>
              <a:effectLst/>
              <a:latin typeface="Arial" pitchFamily="34" charset="0"/>
              <a:cs typeface="Arial" pitchFamily="34" charset="0"/>
            </a:endParaRPr>
          </a:p>
          <a:p>
            <a:pPr lvl="0" algn="ctr" fontAlgn="base">
              <a:spcBef>
                <a:spcPct val="0"/>
              </a:spcBef>
              <a:spcAft>
                <a:spcPts val="1000"/>
              </a:spcAft>
            </a:pPr>
            <a:r>
              <a:rPr kumimoji="0" lang="fr-FR" b="1" i="0" u="none" strike="noStrike" cap="none" normalizeH="0" baseline="0" dirty="0">
                <a:ln>
                  <a:noFill/>
                </a:ln>
                <a:solidFill>
                  <a:schemeClr val="bg1"/>
                </a:solidFill>
                <a:effectLst/>
                <a:latin typeface="Arial" pitchFamily="34" charset="0"/>
                <a:cs typeface="Arial" pitchFamily="34" charset="0"/>
              </a:rPr>
              <a:t>Social</a:t>
            </a:r>
            <a:r>
              <a:rPr kumimoji="0" lang="fr-FR" b="0" i="0" u="none" strike="noStrike" cap="none" normalizeH="0" baseline="0" dirty="0">
                <a:ln>
                  <a:noFill/>
                </a:ln>
                <a:solidFill>
                  <a:schemeClr val="bg1"/>
                </a:solidFill>
                <a:effectLst/>
                <a:latin typeface="Arial" pitchFamily="34" charset="0"/>
                <a:cs typeface="Arial" pitchFamily="34" charset="0"/>
              </a:rPr>
              <a:t> </a:t>
            </a:r>
          </a:p>
          <a:p>
            <a:pPr lvl="0" algn="ctr" fontAlgn="base">
              <a:spcBef>
                <a:spcPct val="0"/>
              </a:spcBef>
              <a:spcAft>
                <a:spcPts val="1000"/>
              </a:spcAft>
            </a:pPr>
            <a:r>
              <a:rPr kumimoji="0" lang="fr-FR" b="0" i="0" u="none" strike="noStrike" cap="none" normalizeH="0" baseline="0" dirty="0">
                <a:ln>
                  <a:noFill/>
                </a:ln>
                <a:solidFill>
                  <a:schemeClr val="bg1"/>
                </a:solidFill>
                <a:effectLst/>
                <a:latin typeface="Arial" pitchFamily="34" charset="0"/>
                <a:cs typeface="Arial" pitchFamily="34" charset="0"/>
              </a:rPr>
              <a:t>L’éco-quartier,</a:t>
            </a:r>
          </a:p>
          <a:p>
            <a:pPr lvl="0" algn="ctr" fontAlgn="base">
              <a:spcBef>
                <a:spcPct val="0"/>
              </a:spcBef>
              <a:spcAft>
                <a:spcPts val="1000"/>
              </a:spcAft>
            </a:pPr>
            <a:r>
              <a:rPr kumimoji="0" lang="fr-FR" b="0" i="0" u="none" strike="noStrike" cap="none" normalizeH="0" baseline="0" dirty="0">
                <a:ln>
                  <a:noFill/>
                </a:ln>
                <a:solidFill>
                  <a:schemeClr val="bg1"/>
                </a:solidFill>
                <a:effectLst/>
                <a:latin typeface="Arial" pitchFamily="34" charset="0"/>
                <a:cs typeface="Arial" pitchFamily="34" charset="0"/>
              </a:rPr>
              <a:t> un quartier pour TOUS</a:t>
            </a:r>
          </a:p>
          <a:p>
            <a:pPr algn="ctr"/>
            <a:endParaRPr lang="fr-FR" dirty="0"/>
          </a:p>
        </p:txBody>
      </p:sp>
      <p:pic>
        <p:nvPicPr>
          <p:cNvPr id="1027" name="Picture 3"/>
          <p:cNvPicPr>
            <a:picLocks noChangeAspect="1" noChangeArrowheads="1"/>
          </p:cNvPicPr>
          <p:nvPr/>
        </p:nvPicPr>
        <p:blipFill>
          <a:blip r:embed="rId4" cstate="print"/>
          <a:srcRect/>
          <a:stretch>
            <a:fillRect/>
          </a:stretch>
        </p:blipFill>
        <p:spPr bwMode="auto">
          <a:xfrm>
            <a:off x="4427984" y="4212531"/>
            <a:ext cx="2097411" cy="2033017"/>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372200" y="2276872"/>
            <a:ext cx="2232248" cy="18722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fade">
                                      <p:cBhvr>
                                        <p:cTn id="7" dur="2000"/>
                                        <p:tgtEl>
                                          <p:spTgt spid="1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2000"/>
                                        <p:tgtEl>
                                          <p:spTgt spid="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2000"/>
                                        <p:tgtEl>
                                          <p:spTgt spid="1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bg/>
                                          </p:spTgt>
                                        </p:tgtEl>
                                        <p:attrNameLst>
                                          <p:attrName>style.visibility</p:attrName>
                                        </p:attrNameLst>
                                      </p:cBhvr>
                                      <p:to>
                                        <p:strVal val="visible"/>
                                      </p:to>
                                    </p:set>
                                    <p:animEffect transition="in" filter="fade">
                                      <p:cBhvr>
                                        <p:cTn id="23" dur="2000"/>
                                        <p:tgtEl>
                                          <p:spTgt spid="15">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20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bg/>
                                          </p:spTgt>
                                        </p:tgtEl>
                                        <p:attrNameLst>
                                          <p:attrName>style.visibility</p:attrName>
                                        </p:attrNameLst>
                                      </p:cBhvr>
                                      <p:to>
                                        <p:strVal val="visible"/>
                                      </p:to>
                                    </p:set>
                                    <p:animEffect transition="in" filter="fade">
                                      <p:cBhvr>
                                        <p:cTn id="31" dur="2000"/>
                                        <p:tgtEl>
                                          <p:spTgt spid="16">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xEl>
                                              <p:pRg st="1" end="1"/>
                                            </p:txEl>
                                          </p:spTgt>
                                        </p:tgtEl>
                                        <p:attrNameLst>
                                          <p:attrName>style.visibility</p:attrName>
                                        </p:attrNameLst>
                                      </p:cBhvr>
                                      <p:to>
                                        <p:strVal val="visible"/>
                                      </p:to>
                                    </p:set>
                                    <p:animEffect transition="in" filter="fade">
                                      <p:cBhvr>
                                        <p:cTn id="34" dur="2000"/>
                                        <p:tgtEl>
                                          <p:spTgt spid="1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wipe(down)">
                                      <p:cBhvr>
                                        <p:cTn id="39" dur="500"/>
                                        <p:tgtEl>
                                          <p:spTgt spid="1027"/>
                                        </p:tgtEl>
                                      </p:cBhvr>
                                    </p:animEffect>
                                  </p:childTnLst>
                                </p:cTn>
                              </p:par>
                              <p:par>
                                <p:cTn id="40" presetID="22" presetClass="entr" presetSubtype="4"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ipe(down)">
                                      <p:cBhvr>
                                        <p:cTn id="42" dur="500"/>
                                        <p:tgtEl>
                                          <p:spTgt spid="1026"/>
                                        </p:tgtEl>
                                      </p:cBhvr>
                                    </p:animEffect>
                                  </p:childTnLst>
                                </p:cTn>
                              </p:par>
                              <p:par>
                                <p:cTn id="43" presetID="22" presetClass="entr" presetSubtype="4"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wipe(down)">
                                      <p:cBhvr>
                                        <p:cTn id="4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16" grpId="0" uiExpand="1" build="allAtOnce" animBg="1"/>
      <p:bldP spid="17" grpId="0" uiExpand="1" build="allAtOnce"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1720" y="0"/>
            <a:ext cx="6908304" cy="1470025"/>
          </a:xfrm>
          <a:effectLst>
            <a:outerShdw blurRad="50800" dist="38100" dir="16200000" rotWithShape="0">
              <a:prstClr val="black">
                <a:alpha val="40000"/>
              </a:prstClr>
            </a:outerShdw>
          </a:effectLst>
        </p:spPr>
        <p:txBody>
          <a:bodyPr>
            <a:normAutofit fontScale="90000"/>
          </a:bodyPr>
          <a:lstStyle/>
          <a:p>
            <a:pPr algn="ctr"/>
            <a:r>
              <a:rPr lang="fr-FR" sz="4800" dirty="0">
                <a:solidFill>
                  <a:schemeClr val="accent1">
                    <a:lumMod val="60000"/>
                    <a:lumOff val="40000"/>
                  </a:schemeClr>
                </a:solidFill>
                <a:latin typeface="Arial" pitchFamily="34" charset="0"/>
                <a:cs typeface="Arial" pitchFamily="34" charset="0"/>
              </a:rPr>
              <a:t>trois piliers sont à la base d’un éco-quartier</a:t>
            </a:r>
            <a:r>
              <a:rPr lang="fr-FR" dirty="0">
                <a:solidFill>
                  <a:schemeClr val="accent1">
                    <a:lumMod val="60000"/>
                    <a:lumOff val="40000"/>
                  </a:schemeClr>
                </a:solidFill>
                <a:latin typeface="Arial" pitchFamily="34" charset="0"/>
                <a:cs typeface="Arial" pitchFamily="34" charset="0"/>
              </a:rPr>
              <a:t> </a:t>
            </a:r>
          </a:p>
        </p:txBody>
      </p:sp>
      <p:sp>
        <p:nvSpPr>
          <p:cNvPr id="6"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7"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14354" r="16267"/>
          <a:stretch>
            <a:fillRect/>
          </a:stretch>
        </p:blipFill>
        <p:spPr bwMode="auto">
          <a:xfrm>
            <a:off x="683568" y="1772816"/>
            <a:ext cx="1152128" cy="84082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332454" y="5095643"/>
            <a:ext cx="1383236" cy="134076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770309" y="1412776"/>
            <a:ext cx="1373691" cy="1152128"/>
          </a:xfrm>
          <a:prstGeom prst="rect">
            <a:avLst/>
          </a:prstGeom>
          <a:noFill/>
          <a:ln w="9525">
            <a:noFill/>
            <a:miter lim="800000"/>
            <a:headEnd/>
            <a:tailEnd/>
          </a:ln>
        </p:spPr>
      </p:pic>
      <p:sp>
        <p:nvSpPr>
          <p:cNvPr id="11" name="Ellipse 10"/>
          <p:cNvSpPr/>
          <p:nvPr/>
        </p:nvSpPr>
        <p:spPr>
          <a:xfrm>
            <a:off x="1475656" y="1306961"/>
            <a:ext cx="4176464" cy="3990643"/>
          </a:xfrm>
          <a:prstGeom prst="ellipse">
            <a:avLst/>
          </a:prstGeom>
          <a:solidFill>
            <a:schemeClr val="bg2">
              <a:lumMod val="75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endParaRPr kumimoji="0" lang="fr-FR" b="0" i="0" u="none" strike="noStrike" cap="none" normalizeH="0" baseline="0" dirty="0">
              <a:ln>
                <a:noFill/>
              </a:ln>
              <a:solidFill>
                <a:schemeClr val="tx1"/>
              </a:solidFill>
              <a:effectLst/>
              <a:latin typeface="Arial" pitchFamily="34" charset="0"/>
              <a:cs typeface="Arial" pitchFamily="34" charset="0"/>
            </a:endParaRPr>
          </a:p>
          <a:p>
            <a:pPr algn="ctr"/>
            <a:endParaRPr lang="fr-FR" dirty="0"/>
          </a:p>
        </p:txBody>
      </p:sp>
      <p:sp>
        <p:nvSpPr>
          <p:cNvPr id="19459" name="Rectangle 3"/>
          <p:cNvSpPr>
            <a:spLocks noChangeArrowheads="1"/>
          </p:cNvSpPr>
          <p:nvPr/>
        </p:nvSpPr>
        <p:spPr bwMode="auto">
          <a:xfrm>
            <a:off x="1475656" y="1834366"/>
            <a:ext cx="4248472"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a:ln>
                  <a:noFill/>
                </a:ln>
                <a:solidFill>
                  <a:srgbClr val="943634"/>
                </a:solidFill>
                <a:effectLst/>
                <a:latin typeface="Arial" pitchFamily="34" charset="0"/>
                <a:ea typeface="Times New Roman" pitchFamily="18" charset="0"/>
                <a:cs typeface="Times New Roman" pitchFamily="18" charset="0"/>
              </a:rPr>
              <a:t>Le pilier environnemental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92075" marR="0" lvl="0" indent="-92075"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Promouvoir les performances écologiques dans l'aménagement : eau, déchets, biodiversité, mobilité, sobriété énergétique et énergie renouvelable, densité et formes urbaines</a:t>
            </a:r>
            <a:endParaRPr kumimoji="0" lang="fr-FR" sz="20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92075" marR="0" lvl="0" indent="-92075"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Promouvoir la qualité environnementale et architecturale des formes urbaines</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3" name="Ellipse 12"/>
          <p:cNvSpPr/>
          <p:nvPr/>
        </p:nvSpPr>
        <p:spPr>
          <a:xfrm>
            <a:off x="3563888" y="3212816"/>
            <a:ext cx="3816424" cy="3645184"/>
          </a:xfrm>
          <a:prstGeom prst="ellipse">
            <a:avLst/>
          </a:prstGeom>
          <a:solidFill>
            <a:srgbClr val="CC0000"/>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endParaRPr kumimoji="0" lang="fr-FR" b="0" i="0" u="none" strike="noStrike" cap="none" normalizeH="0" baseline="0" dirty="0">
              <a:ln>
                <a:noFill/>
              </a:ln>
              <a:solidFill>
                <a:schemeClr val="tx1"/>
              </a:solidFill>
              <a:effectLst/>
              <a:latin typeface="Arial" pitchFamily="34" charset="0"/>
              <a:cs typeface="Arial" pitchFamily="34" charset="0"/>
            </a:endParaRPr>
          </a:p>
          <a:p>
            <a:pPr algn="ctr"/>
            <a:endParaRPr lang="fr-FR" dirty="0"/>
          </a:p>
        </p:txBody>
      </p:sp>
      <p:sp>
        <p:nvSpPr>
          <p:cNvPr id="19457" name="Rectangle 1"/>
          <p:cNvSpPr>
            <a:spLocks noChangeArrowheads="1"/>
          </p:cNvSpPr>
          <p:nvPr/>
        </p:nvSpPr>
        <p:spPr bwMode="auto">
          <a:xfrm>
            <a:off x="3779912" y="3833759"/>
            <a:ext cx="36004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a:ln>
                  <a:noFill/>
                </a:ln>
                <a:solidFill>
                  <a:srgbClr val="0070C0"/>
                </a:solidFill>
                <a:effectLst/>
                <a:latin typeface="Arial" pitchFamily="34" charset="0"/>
                <a:ea typeface="Times New Roman" pitchFamily="18" charset="0"/>
                <a:cs typeface="Times New Roman" pitchFamily="18" charset="0"/>
              </a:rPr>
              <a:t>Le pilier social et sociétal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rgbClr val="0070C0"/>
              </a:solidFill>
              <a:effectLst/>
              <a:latin typeface="Arial" pitchFamily="34" charset="0"/>
              <a:cs typeface="Arial" pitchFamily="34" charset="0"/>
            </a:endParaRPr>
          </a:p>
          <a:p>
            <a:pPr marL="92075" marR="0" lvl="0" indent="-92075"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Organiser la gouvernance urbaine pour l'</a:t>
            </a:r>
            <a:r>
              <a:rPr kumimoji="0" lang="fr-FR" sz="2000" b="0" i="0" u="none" strike="noStrike" cap="none" normalizeH="0" baseline="0" dirty="0" err="1">
                <a:ln>
                  <a:noFill/>
                </a:ln>
                <a:solidFill>
                  <a:schemeClr val="tx1"/>
                </a:solidFill>
                <a:effectLst/>
                <a:latin typeface="Arial" pitchFamily="34" charset="0"/>
                <a:ea typeface="Times New Roman" pitchFamily="18" charset="0"/>
                <a:cs typeface="Times New Roman" pitchFamily="18" charset="0"/>
              </a:rPr>
              <a:t>Ecoquatier</a:t>
            </a:r>
            <a:endParaRPr kumimoji="0" lang="fr-FR" sz="20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92075" marR="0" lvl="0" indent="-92075"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Améliorer la cohésion sociale</a:t>
            </a:r>
            <a:endParaRPr kumimoji="0" lang="fr-FR" sz="20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92075" marR="0" lvl="0" indent="-92075"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Promouvoir la mixité sociale et fonctionnelle</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2" name="Ellipse 11"/>
          <p:cNvSpPr/>
          <p:nvPr/>
        </p:nvSpPr>
        <p:spPr>
          <a:xfrm>
            <a:off x="4860032" y="1628800"/>
            <a:ext cx="3888112" cy="3456384"/>
          </a:xfrm>
          <a:prstGeom prst="ellipse">
            <a:avLst/>
          </a:prstGeom>
          <a:solidFill>
            <a:schemeClr val="bg1"/>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endParaRPr kumimoji="0" lang="fr-FR" b="0" i="0" u="none" strike="noStrike" cap="none" normalizeH="0" baseline="0" dirty="0">
              <a:ln>
                <a:noFill/>
              </a:ln>
              <a:solidFill>
                <a:schemeClr val="tx1"/>
              </a:solidFill>
              <a:effectLst/>
              <a:latin typeface="Arial" pitchFamily="34" charset="0"/>
              <a:cs typeface="Arial" pitchFamily="34" charset="0"/>
            </a:endParaRPr>
          </a:p>
          <a:p>
            <a:pPr algn="ctr"/>
            <a:endParaRPr lang="fr-FR" dirty="0"/>
          </a:p>
        </p:txBody>
      </p:sp>
      <p:sp>
        <p:nvSpPr>
          <p:cNvPr id="19458" name="Rectangle 2"/>
          <p:cNvSpPr>
            <a:spLocks noChangeArrowheads="1"/>
          </p:cNvSpPr>
          <p:nvPr/>
        </p:nvSpPr>
        <p:spPr bwMode="auto">
          <a:xfrm>
            <a:off x="5111900" y="1941220"/>
            <a:ext cx="3384376"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a:ln>
                  <a:noFill/>
                </a:ln>
                <a:solidFill>
                  <a:srgbClr val="943634"/>
                </a:solidFill>
                <a:effectLst/>
                <a:latin typeface="Arial" pitchFamily="34" charset="0"/>
                <a:ea typeface="Times New Roman" pitchFamily="18" charset="0"/>
                <a:cs typeface="Times New Roman" pitchFamily="18" charset="0"/>
              </a:rPr>
              <a:t>Le pilier économique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92075" marR="0" lvl="0" indent="-92075"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Optimiser la portée économique du projet</a:t>
            </a:r>
            <a:endParaRPr kumimoji="0" lang="fr-FR" sz="20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92075" marR="0" lvl="0" indent="-92075"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Assurer la pertinence du montage financier du projet</a:t>
            </a:r>
            <a:endParaRPr kumimoji="0" lang="fr-FR" sz="20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92075" marR="0" lvl="0" indent="-92075"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Garantir la pérennité du projet</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wipe(left)">
                                      <p:cBhvr>
                                        <p:cTn id="9" dur="500"/>
                                        <p:tgtEl>
                                          <p:spTgt spid="1026"/>
                                        </p:tgtEl>
                                      </p:cBhvr>
                                    </p:animEffect>
                                  </p:childTnLst>
                                </p:cTn>
                              </p:par>
                              <p:par>
                                <p:cTn id="10" presetID="1" presetClass="entr" presetSubtype="0" fill="hold" nodeType="with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iterate type="wd">
                                    <p:tmAbs val="200"/>
                                  </p:iterate>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par>
                          <p:cTn id="15" fill="hold">
                            <p:stCondLst>
                              <p:cond delay="5301"/>
                            </p:stCondLst>
                            <p:childTnLst>
                              <p:par>
                                <p:cTn id="16" presetID="1" presetClass="entr" presetSubtype="0" fill="hold" nodeType="afterEffect">
                                  <p:stCondLst>
                                    <p:cond delay="0"/>
                                  </p:stCondLst>
                                  <p:iterate type="wd">
                                    <p:tmAbs val="200"/>
                                  </p:iterate>
                                  <p:childTnLst>
                                    <p:set>
                                      <p:cBhvr>
                                        <p:cTn id="17"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0 0 L 0 0.25 E" pathEditMode="relative" ptsTypes="">
                                      <p:cBhvr>
                                        <p:cTn id="21" dur="2000" fill="hold"/>
                                        <p:tgtEl>
                                          <p:spTgt spid="19459"/>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22" presetClass="entr" presetSubtype="4"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wipe(down)">
                                      <p:cBhvr>
                                        <p:cTn id="28" dur="500"/>
                                        <p:tgtEl>
                                          <p:spTgt spid="1027"/>
                                        </p:tgtEl>
                                      </p:cBhvr>
                                    </p:animEffect>
                                  </p:childTnLst>
                                </p:cTn>
                              </p:par>
                              <p:par>
                                <p:cTn id="29" presetID="1" presetClass="entr" presetSubtype="0" fill="hold" nodeType="withEffect">
                                  <p:stCondLst>
                                    <p:cond delay="0"/>
                                  </p:stCondLst>
                                  <p:childTnLst>
                                    <p:set>
                                      <p:cBhvr>
                                        <p:cTn id="30" dur="1" fill="hold">
                                          <p:stCondLst>
                                            <p:cond delay="0"/>
                                          </p:stCondLst>
                                        </p:cTn>
                                        <p:tgtEl>
                                          <p:spTgt spid="1945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5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iterate type="wd">
                                    <p:tmAbs val="200"/>
                                  </p:iterate>
                                  <p:childTnLst>
                                    <p:set>
                                      <p:cBhvr>
                                        <p:cTn id="37" dur="1" fill="hold">
                                          <p:stCondLst>
                                            <p:cond delay="0"/>
                                          </p:stCondLst>
                                        </p:cTn>
                                        <p:tgtEl>
                                          <p:spTgt spid="19457">
                                            <p:txEl>
                                              <p:pRg st="2" end="2"/>
                                            </p:txEl>
                                          </p:spTgt>
                                        </p:tgtEl>
                                        <p:attrNameLst>
                                          <p:attrName>style.visibility</p:attrName>
                                        </p:attrNameLst>
                                      </p:cBhvr>
                                      <p:to>
                                        <p:strVal val="visible"/>
                                      </p:to>
                                    </p:set>
                                  </p:childTnLst>
                                </p:cTn>
                              </p:par>
                            </p:childTnLst>
                          </p:cTn>
                        </p:par>
                        <p:par>
                          <p:cTn id="38" fill="hold">
                            <p:stCondLst>
                              <p:cond delay="1001"/>
                            </p:stCondLst>
                            <p:childTnLst>
                              <p:par>
                                <p:cTn id="39" presetID="1" presetClass="entr" presetSubtype="0" fill="hold" nodeType="afterEffect">
                                  <p:stCondLst>
                                    <p:cond delay="0"/>
                                  </p:stCondLst>
                                  <p:iterate type="wd">
                                    <p:tmAbs val="200"/>
                                  </p:iterate>
                                  <p:childTnLst>
                                    <p:set>
                                      <p:cBhvr>
                                        <p:cTn id="40" dur="1" fill="hold">
                                          <p:stCondLst>
                                            <p:cond delay="0"/>
                                          </p:stCondLst>
                                        </p:cTn>
                                        <p:tgtEl>
                                          <p:spTgt spid="19457">
                                            <p:txEl>
                                              <p:pRg st="3" end="3"/>
                                            </p:txEl>
                                          </p:spTgt>
                                        </p:tgtEl>
                                        <p:attrNameLst>
                                          <p:attrName>style.visibility</p:attrName>
                                        </p:attrNameLst>
                                      </p:cBhvr>
                                      <p:to>
                                        <p:strVal val="visible"/>
                                      </p:to>
                                    </p:set>
                                  </p:childTnLst>
                                </p:cTn>
                              </p:par>
                            </p:childTnLst>
                          </p:cTn>
                        </p:par>
                        <p:par>
                          <p:cTn id="41" fill="hold">
                            <p:stCondLst>
                              <p:cond delay="1602"/>
                            </p:stCondLst>
                            <p:childTnLst>
                              <p:par>
                                <p:cTn id="42" presetID="1" presetClass="entr" presetSubtype="0" fill="hold" nodeType="afterEffect">
                                  <p:stCondLst>
                                    <p:cond delay="0"/>
                                  </p:stCondLst>
                                  <p:iterate type="wd">
                                    <p:tmAbs val="200"/>
                                  </p:iterate>
                                  <p:childTnLst>
                                    <p:set>
                                      <p:cBhvr>
                                        <p:cTn id="43" dur="1" fill="hold">
                                          <p:stCondLst>
                                            <p:cond delay="0"/>
                                          </p:stCondLst>
                                        </p:cTn>
                                        <p:tgtEl>
                                          <p:spTgt spid="19457">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22" presetClass="entr" presetSubtype="4" fill="hold" nodeType="with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wipe(down)">
                                      <p:cBhvr>
                                        <p:cTn id="50" dur="500"/>
                                        <p:tgtEl>
                                          <p:spTgt spid="1028"/>
                                        </p:tgtEl>
                                      </p:cBhvr>
                                    </p:animEffect>
                                  </p:childTnLst>
                                </p:cTn>
                              </p:par>
                              <p:par>
                                <p:cTn id="51" presetID="1" presetClass="entr" presetSubtype="0" fill="hold" nodeType="withEffect">
                                  <p:stCondLst>
                                    <p:cond delay="0"/>
                                  </p:stCondLst>
                                  <p:childTnLst>
                                    <p:set>
                                      <p:cBhvr>
                                        <p:cTn id="52"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458"/>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iterate type="wd">
                                    <p:tmAbs val="200"/>
                                  </p:iterate>
                                  <p:childTnLst>
                                    <p:set>
                                      <p:cBhvr>
                                        <p:cTn id="59" dur="1" fill="hold">
                                          <p:stCondLst>
                                            <p:cond delay="0"/>
                                          </p:stCondLst>
                                        </p:cTn>
                                        <p:tgtEl>
                                          <p:spTgt spid="19458">
                                            <p:txEl>
                                              <p:pRg st="2" end="2"/>
                                            </p:txEl>
                                          </p:spTgt>
                                        </p:tgtEl>
                                        <p:attrNameLst>
                                          <p:attrName>style.visibility</p:attrName>
                                        </p:attrNameLst>
                                      </p:cBhvr>
                                      <p:to>
                                        <p:strVal val="visible"/>
                                      </p:to>
                                    </p:set>
                                  </p:childTnLst>
                                </p:cTn>
                              </p:par>
                            </p:childTnLst>
                          </p:cTn>
                        </p:par>
                        <p:par>
                          <p:cTn id="60" fill="hold">
                            <p:stCondLst>
                              <p:cond delay="1001"/>
                            </p:stCondLst>
                            <p:childTnLst>
                              <p:par>
                                <p:cTn id="61" presetID="1" presetClass="entr" presetSubtype="0" fill="hold" nodeType="afterEffect">
                                  <p:stCondLst>
                                    <p:cond delay="0"/>
                                  </p:stCondLst>
                                  <p:iterate type="wd">
                                    <p:tmAbs val="200"/>
                                  </p:iterate>
                                  <p:childTnLst>
                                    <p:set>
                                      <p:cBhvr>
                                        <p:cTn id="62" dur="1" fill="hold">
                                          <p:stCondLst>
                                            <p:cond delay="0"/>
                                          </p:stCondLst>
                                        </p:cTn>
                                        <p:tgtEl>
                                          <p:spTgt spid="19458">
                                            <p:txEl>
                                              <p:pRg st="3" end="3"/>
                                            </p:txEl>
                                          </p:spTgt>
                                        </p:tgtEl>
                                        <p:attrNameLst>
                                          <p:attrName>style.visibility</p:attrName>
                                        </p:attrNameLst>
                                      </p:cBhvr>
                                      <p:to>
                                        <p:strVal val="visible"/>
                                      </p:to>
                                    </p:set>
                                  </p:childTnLst>
                                </p:cTn>
                              </p:par>
                            </p:childTnLst>
                          </p:cTn>
                        </p:par>
                        <p:par>
                          <p:cTn id="63" fill="hold">
                            <p:stCondLst>
                              <p:cond delay="2402"/>
                            </p:stCondLst>
                            <p:childTnLst>
                              <p:par>
                                <p:cTn id="64" presetID="1" presetClass="entr" presetSubtype="0" fill="hold" nodeType="afterEffect">
                                  <p:stCondLst>
                                    <p:cond delay="0"/>
                                  </p:stCondLst>
                                  <p:iterate type="wd">
                                    <p:tmAbs val="200"/>
                                  </p:iterate>
                                  <p:childTnLst>
                                    <p:set>
                                      <p:cBhvr>
                                        <p:cTn id="65"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459" grpId="0"/>
      <p:bldP spid="13" grpId="0" animBg="1"/>
      <p:bldP spid="19457" grpId="0"/>
      <p:bldP spid="12" grpId="0" animBg="1"/>
      <p:bldP spid="194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836712"/>
            <a:ext cx="7920880" cy="792088"/>
          </a:xfrm>
          <a:effectLst>
            <a:outerShdw blurRad="50800" dist="38100" dir="16200000" rotWithShape="0">
              <a:prstClr val="black">
                <a:alpha val="40000"/>
              </a:prstClr>
            </a:outerShdw>
          </a:effectLst>
        </p:spPr>
        <p:txBody>
          <a:bodyPr>
            <a:normAutofit fontScale="90000"/>
          </a:bodyPr>
          <a:lstStyle/>
          <a:p>
            <a:r>
              <a:rPr lang="fr-FR" sz="4800" cap="none" dirty="0">
                <a:solidFill>
                  <a:schemeClr val="accent1">
                    <a:lumMod val="60000"/>
                    <a:lumOff val="40000"/>
                  </a:schemeClr>
                </a:solidFill>
                <a:latin typeface="Arial" pitchFamily="34" charset="0"/>
                <a:cs typeface="Arial" pitchFamily="34" charset="0"/>
              </a:rPr>
              <a:t>En résumé</a:t>
            </a:r>
            <a:r>
              <a:rPr lang="fr-FR" sz="4800" dirty="0">
                <a:solidFill>
                  <a:schemeClr val="accent1">
                    <a:lumMod val="60000"/>
                    <a:lumOff val="40000"/>
                  </a:schemeClr>
                </a:solidFill>
                <a:latin typeface="Arial" pitchFamily="34" charset="0"/>
                <a:cs typeface="Arial" pitchFamily="34" charset="0"/>
              </a:rPr>
              <a:t>, </a:t>
            </a:r>
            <a:r>
              <a:rPr lang="fr-FR" sz="4800" cap="none" dirty="0">
                <a:solidFill>
                  <a:schemeClr val="accent1">
                    <a:lumMod val="60000"/>
                    <a:lumOff val="40000"/>
                  </a:schemeClr>
                </a:solidFill>
                <a:latin typeface="Arial" pitchFamily="34" charset="0"/>
                <a:cs typeface="Arial" pitchFamily="34" charset="0"/>
              </a:rPr>
              <a:t>c’est quoi un ÉCO-QUARTIER?</a:t>
            </a:r>
            <a:r>
              <a:rPr lang="fr-FR" cap="none" dirty="0">
                <a:solidFill>
                  <a:schemeClr val="accent1">
                    <a:lumMod val="60000"/>
                    <a:lumOff val="40000"/>
                  </a:schemeClr>
                </a:solidFill>
                <a:latin typeface="Arial" pitchFamily="34" charset="0"/>
                <a:cs typeface="Arial" pitchFamily="34" charset="0"/>
              </a:rPr>
              <a:t> </a:t>
            </a:r>
          </a:p>
        </p:txBody>
      </p:sp>
      <p:sp>
        <p:nvSpPr>
          <p:cNvPr id="6" name="Rectangle 5"/>
          <p:cNvSpPr/>
          <p:nvPr/>
        </p:nvSpPr>
        <p:spPr>
          <a:xfrm>
            <a:off x="1835696" y="1196752"/>
            <a:ext cx="7308304" cy="3323987"/>
          </a:xfrm>
          <a:prstGeom prst="rect">
            <a:avLst/>
          </a:prstGeom>
        </p:spPr>
        <p:txBody>
          <a:bodyPr wrap="square">
            <a:spAutoFit/>
          </a:bodyPr>
          <a:lstStyle/>
          <a:p>
            <a:r>
              <a:rPr lang="fr-FR" sz="3000" dirty="0">
                <a:latin typeface="Arial" pitchFamily="34" charset="0"/>
                <a:cs typeface="Arial" pitchFamily="34" charset="0"/>
              </a:rPr>
              <a:t> </a:t>
            </a:r>
          </a:p>
          <a:p>
            <a:r>
              <a:rPr lang="fr-FR" sz="3000" dirty="0">
                <a:solidFill>
                  <a:schemeClr val="accent1">
                    <a:lumMod val="50000"/>
                  </a:schemeClr>
                </a:solidFill>
                <a:latin typeface="Arial" pitchFamily="34" charset="0"/>
                <a:cs typeface="Arial" pitchFamily="34" charset="0"/>
              </a:rPr>
              <a:t>C’est un quartier urbain où :</a:t>
            </a:r>
          </a:p>
          <a:p>
            <a:pPr>
              <a:buFontTx/>
              <a:buChar char="-"/>
            </a:pPr>
            <a:r>
              <a:rPr lang="fr-FR" sz="3000" dirty="0">
                <a:solidFill>
                  <a:schemeClr val="accent1">
                    <a:lumMod val="50000"/>
                  </a:schemeClr>
                </a:solidFill>
                <a:latin typeface="Arial" pitchFamily="34" charset="0"/>
                <a:cs typeface="Arial" pitchFamily="34" charset="0"/>
              </a:rPr>
              <a:t> l’on minimise l’impact négatif sur l’environnement</a:t>
            </a:r>
          </a:p>
          <a:p>
            <a:pPr>
              <a:buFontTx/>
              <a:buChar char="-"/>
            </a:pPr>
            <a:r>
              <a:rPr lang="fr-FR" sz="3000" dirty="0">
                <a:solidFill>
                  <a:schemeClr val="accent1">
                    <a:lumMod val="50000"/>
                  </a:schemeClr>
                </a:solidFill>
                <a:latin typeface="Arial" pitchFamily="34" charset="0"/>
                <a:cs typeface="Arial" pitchFamily="34" charset="0"/>
              </a:rPr>
              <a:t> il existe une autonomie énergétique </a:t>
            </a:r>
          </a:p>
          <a:p>
            <a:pPr>
              <a:buFontTx/>
              <a:buChar char="-"/>
            </a:pPr>
            <a:r>
              <a:rPr lang="fr-FR" sz="3000" dirty="0">
                <a:solidFill>
                  <a:schemeClr val="accent1">
                    <a:lumMod val="50000"/>
                  </a:schemeClr>
                </a:solidFill>
                <a:latin typeface="Arial" pitchFamily="34" charset="0"/>
                <a:cs typeface="Arial" pitchFamily="34" charset="0"/>
              </a:rPr>
              <a:t> on assure un lien social de convivialité entre les citoyens.</a:t>
            </a:r>
          </a:p>
        </p:txBody>
      </p:sp>
      <p:pic>
        <p:nvPicPr>
          <p:cNvPr id="2051" name="Picture 3"/>
          <p:cNvPicPr>
            <a:picLocks noChangeAspect="1" noChangeArrowheads="1"/>
          </p:cNvPicPr>
          <p:nvPr/>
        </p:nvPicPr>
        <p:blipFill>
          <a:blip r:embed="rId2" cstate="print"/>
          <a:srcRect/>
          <a:stretch>
            <a:fillRect/>
          </a:stretch>
        </p:blipFill>
        <p:spPr bwMode="auto">
          <a:xfrm>
            <a:off x="5220072" y="3915054"/>
            <a:ext cx="3923928" cy="2942946"/>
          </a:xfrm>
          <a:prstGeom prst="rect">
            <a:avLst/>
          </a:prstGeom>
          <a:ln>
            <a:noFill/>
          </a:ln>
          <a:effectLst>
            <a:softEdge rad="112500"/>
          </a:effectLst>
        </p:spPr>
      </p:pic>
      <p:sp>
        <p:nvSpPr>
          <p:cNvPr id="27" name="Rectangle 26"/>
          <p:cNvSpPr/>
          <p:nvPr/>
        </p:nvSpPr>
        <p:spPr>
          <a:xfrm>
            <a:off x="1475656" y="6396335"/>
            <a:ext cx="3024336" cy="461665"/>
          </a:xfrm>
          <a:prstGeom prst="rect">
            <a:avLst/>
          </a:prstGeom>
        </p:spPr>
        <p:txBody>
          <a:bodyPr wrap="square">
            <a:spAutoFit/>
          </a:bodyPr>
          <a:lstStyle/>
          <a:p>
            <a:r>
              <a:rPr lang="fr-FR" sz="1200" dirty="0" err="1">
                <a:latin typeface="Arial" pitchFamily="34" charset="0"/>
                <a:cs typeface="Arial" pitchFamily="34" charset="0"/>
              </a:rPr>
              <a:t>Ecoquartier</a:t>
            </a:r>
            <a:r>
              <a:rPr lang="fr-FR" sz="1200" dirty="0">
                <a:latin typeface="Arial" pitchFamily="34" charset="0"/>
                <a:cs typeface="Arial" pitchFamily="34" charset="0"/>
              </a:rPr>
              <a:t> de </a:t>
            </a:r>
            <a:r>
              <a:rPr lang="fr-FR" sz="1200" dirty="0" err="1">
                <a:latin typeface="Arial" pitchFamily="34" charset="0"/>
                <a:cs typeface="Arial" pitchFamily="34" charset="0"/>
              </a:rPr>
              <a:t>Västra</a:t>
            </a:r>
            <a:r>
              <a:rPr lang="fr-FR" sz="1200" dirty="0">
                <a:latin typeface="Arial" pitchFamily="34" charset="0"/>
                <a:cs typeface="Arial" pitchFamily="34" charset="0"/>
              </a:rPr>
              <a:t> </a:t>
            </a:r>
            <a:r>
              <a:rPr lang="fr-FR" sz="1200" dirty="0" err="1">
                <a:latin typeface="Arial" pitchFamily="34" charset="0"/>
                <a:cs typeface="Arial" pitchFamily="34" charset="0"/>
              </a:rPr>
              <a:t>hamen</a:t>
            </a:r>
            <a:r>
              <a:rPr lang="fr-FR" sz="1200" dirty="0">
                <a:latin typeface="Arial" pitchFamily="34" charset="0"/>
                <a:cs typeface="Arial" pitchFamily="34" charset="0"/>
              </a:rPr>
              <a:t>, à Malmö en Suède</a:t>
            </a:r>
          </a:p>
        </p:txBody>
      </p:sp>
      <p:sp>
        <p:nvSpPr>
          <p:cNvPr id="7"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8" name="Picture 4"/>
          <p:cNvPicPr>
            <a:picLocks noChangeAspect="1" noChangeArrowheads="1"/>
          </p:cNvPicPr>
          <p:nvPr/>
        </p:nvPicPr>
        <p:blipFill>
          <a:blip r:embed="rId3" cstate="print"/>
          <a:srcRect l="21272" t="10372" r="6153" b="10371"/>
          <a:stretch>
            <a:fillRect/>
          </a:stretch>
        </p:blipFill>
        <p:spPr bwMode="auto">
          <a:xfrm>
            <a:off x="0" y="0"/>
            <a:ext cx="1763688" cy="1412776"/>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print"/>
          <a:srcRect/>
          <a:stretch>
            <a:fillRect/>
          </a:stretch>
        </p:blipFill>
        <p:spPr bwMode="auto">
          <a:xfrm>
            <a:off x="3131840" y="1628800"/>
            <a:ext cx="6012160" cy="5229200"/>
          </a:xfrm>
          <a:prstGeom prst="rect">
            <a:avLst/>
          </a:prstGeom>
          <a:ln>
            <a:noFill/>
          </a:ln>
          <a:effectLst>
            <a:softEdge rad="112500"/>
          </a:effectLst>
        </p:spPr>
      </p:pic>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3"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6" name="ZoneTexte 5"/>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8" name="Rectangle 7"/>
          <p:cNvSpPr/>
          <p:nvPr/>
        </p:nvSpPr>
        <p:spPr>
          <a:xfrm>
            <a:off x="1907704" y="1340768"/>
            <a:ext cx="7236296" cy="707886"/>
          </a:xfrm>
          <a:prstGeom prst="rect">
            <a:avLst/>
          </a:prstGeom>
        </p:spPr>
        <p:txBody>
          <a:bodyPr wrap="square">
            <a:spAutoFit/>
          </a:bodyPr>
          <a:lstStyle/>
          <a:p>
            <a:r>
              <a:rPr lang="fr-FR" sz="2000" b="1" dirty="0">
                <a:latin typeface="Arial" pitchFamily="34" charset="0"/>
                <a:cs typeface="Arial" pitchFamily="34" charset="0"/>
              </a:rPr>
              <a:t>Récupération de l’eau de pluie pour une réutilisation dans le quartier</a:t>
            </a:r>
          </a:p>
        </p:txBody>
      </p:sp>
      <p:sp>
        <p:nvSpPr>
          <p:cNvPr id="11" name="Rectangle 10"/>
          <p:cNvSpPr/>
          <p:nvPr/>
        </p:nvSpPr>
        <p:spPr>
          <a:xfrm>
            <a:off x="2411760" y="2778181"/>
            <a:ext cx="553998" cy="2932854"/>
          </a:xfrm>
          <a:prstGeom prst="rect">
            <a:avLst/>
          </a:prstGeom>
        </p:spPr>
        <p:txBody>
          <a:bodyPr vert="vert270" wrap="none">
            <a:spAutoFit/>
          </a:bodyPr>
          <a:lstStyle/>
          <a:p>
            <a:r>
              <a:rPr lang="fr-FR" sz="2400" b="1" dirty="0">
                <a:solidFill>
                  <a:srgbClr val="00B0F0"/>
                </a:solidFill>
                <a:latin typeface="Arial" pitchFamily="34" charset="0"/>
                <a:cs typeface="Arial" pitchFamily="34" charset="0"/>
              </a:rPr>
              <a:t>La gestion de l'eau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Text Box 2050"/>
          <p:cNvSpPr txBox="1">
            <a:spLocks noChangeArrowheads="1"/>
          </p:cNvSpPr>
          <p:nvPr/>
        </p:nvSpPr>
        <p:spPr bwMode="auto">
          <a:xfrm>
            <a:off x="2195737" y="3729226"/>
            <a:ext cx="34563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2000" b="1" dirty="0">
                <a:solidFill>
                  <a:schemeClr val="bg2">
                    <a:lumMod val="50000"/>
                  </a:schemeClr>
                </a:solidFill>
                <a:latin typeface="Arial" pitchFamily="34" charset="0"/>
                <a:cs typeface="Arial" pitchFamily="34" charset="0"/>
              </a:rPr>
              <a:t>Q ’est-ce qu’une ville pour vous?</a:t>
            </a:r>
          </a:p>
        </p:txBody>
      </p:sp>
      <p:sp>
        <p:nvSpPr>
          <p:cNvPr id="8" name="Text Box 2053"/>
          <p:cNvSpPr txBox="1">
            <a:spLocks noChangeArrowheads="1"/>
          </p:cNvSpPr>
          <p:nvPr/>
        </p:nvSpPr>
        <p:spPr bwMode="auto">
          <a:xfrm>
            <a:off x="2051720" y="4928919"/>
            <a:ext cx="351598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fr-FR" sz="2000" b="1" dirty="0">
                <a:solidFill>
                  <a:schemeClr val="bg2">
                    <a:lumMod val="50000"/>
                  </a:schemeClr>
                </a:solidFill>
                <a:latin typeface="Arial" pitchFamily="34" charset="0"/>
                <a:cs typeface="Arial" pitchFamily="34" charset="0"/>
              </a:rPr>
              <a:t>Où vivent la majorité des français aujourd’hui?</a:t>
            </a:r>
          </a:p>
          <a:p>
            <a:pPr algn="just">
              <a:spcBef>
                <a:spcPct val="50000"/>
              </a:spcBef>
            </a:pPr>
            <a:r>
              <a:rPr lang="fr-FR" sz="2000" b="1" dirty="0">
                <a:solidFill>
                  <a:schemeClr val="bg2">
                    <a:lumMod val="50000"/>
                  </a:schemeClr>
                </a:solidFill>
                <a:latin typeface="Arial" pitchFamily="34" charset="0"/>
                <a:cs typeface="Arial" pitchFamily="34" charset="0"/>
              </a:rPr>
              <a:t> en ville ou à la campagne?</a:t>
            </a:r>
          </a:p>
        </p:txBody>
      </p:sp>
      <p:pic>
        <p:nvPicPr>
          <p:cNvPr id="9" name="Picture 2057" descr="D:\Documents\Cathy\géographie 2005\caricature exode rur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52120" y="1927200"/>
            <a:ext cx="3284134" cy="46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Text Box 2058"/>
          <p:cNvSpPr txBox="1">
            <a:spLocks noChangeArrowheads="1"/>
          </p:cNvSpPr>
          <p:nvPr/>
        </p:nvSpPr>
        <p:spPr bwMode="auto">
          <a:xfrm>
            <a:off x="1763688" y="2505090"/>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dirty="0">
                <a:solidFill>
                  <a:schemeClr val="bg2">
                    <a:lumMod val="50000"/>
                  </a:schemeClr>
                </a:solidFill>
                <a:latin typeface="Arial" pitchFamily="34" charset="0"/>
                <a:cs typeface="Arial" pitchFamily="34" charset="0"/>
              </a:rPr>
              <a:t>Que veut montrer l ’auteur de ce dessin?</a:t>
            </a:r>
          </a:p>
        </p:txBody>
      </p:sp>
      <p:sp>
        <p:nvSpPr>
          <p:cNvPr id="11" name="Rectangle 10"/>
          <p:cNvSpPr/>
          <p:nvPr/>
        </p:nvSpPr>
        <p:spPr>
          <a:xfrm>
            <a:off x="1848171" y="188640"/>
            <a:ext cx="7088083"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bg2">
                    <a:lumMod val="50000"/>
                  </a:schemeClr>
                </a:solidFill>
                <a:latin typeface="Arial" pitchFamily="34" charset="0"/>
                <a:cs typeface="Arial" pitchFamily="34" charset="0"/>
              </a:rPr>
              <a:t>Un peu d’histoire…</a:t>
            </a:r>
          </a:p>
          <a:p>
            <a:pPr algn="ctr"/>
            <a:r>
              <a:rPr lang="fr-FR" sz="4000" b="1" dirty="0">
                <a:solidFill>
                  <a:schemeClr val="bg2">
                    <a:lumMod val="50000"/>
                  </a:schemeClr>
                </a:solidFill>
                <a:latin typeface="Arial" pitchFamily="34" charset="0"/>
                <a:cs typeface="Arial" pitchFamily="34" charset="0"/>
              </a:rPr>
              <a:t>La ville…pistes de réflexion</a:t>
            </a:r>
            <a:endParaRPr lang="fr-FR" sz="4000" b="1" dirty="0">
              <a:solidFill>
                <a:schemeClr val="bg2">
                  <a:lumMod val="50000"/>
                </a:schemeClr>
              </a:solidFill>
            </a:endParaRPr>
          </a:p>
        </p:txBody>
      </p:sp>
    </p:spTree>
    <p:extLst>
      <p:ext uri="{BB962C8B-B14F-4D97-AF65-F5344CB8AC3E}">
        <p14:creationId xmlns:p14="http://schemas.microsoft.com/office/powerpoint/2010/main" val="6137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27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2/3*#ppt_w"/>
                                          </p:val>
                                        </p:tav>
                                        <p:tav tm="100000">
                                          <p:val>
                                            <p:strVal val="#ppt_w"/>
                                          </p:val>
                                        </p:tav>
                                      </p:tavLst>
                                    </p:anim>
                                    <p:anim calcmode="lin" valueType="num">
                                      <p:cBhvr>
                                        <p:cTn id="15" dur="500" fill="hold"/>
                                        <p:tgtEl>
                                          <p:spTgt spid="7"/>
                                        </p:tgtEl>
                                        <p:attrNameLst>
                                          <p:attrName>ppt_h</p:attrName>
                                        </p:attrNameLst>
                                      </p:cBhvr>
                                      <p:tavLst>
                                        <p:tav tm="0">
                                          <p:val>
                                            <p:strVal val="2/3*#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27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strVal val="2/3*#ppt_w"/>
                                          </p:val>
                                        </p:tav>
                                        <p:tav tm="100000">
                                          <p:val>
                                            <p:strVal val="#ppt_w"/>
                                          </p:val>
                                        </p:tav>
                                      </p:tavLst>
                                    </p:anim>
                                    <p:anim calcmode="lin" valueType="num">
                                      <p:cBhvr>
                                        <p:cTn id="21"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74670" y="3212976"/>
            <a:ext cx="6769330" cy="3645024"/>
          </a:xfrm>
          <a:prstGeom prst="rect">
            <a:avLst/>
          </a:prstGeom>
          <a:ln>
            <a:noFill/>
          </a:ln>
          <a:effectLst>
            <a:softEdge rad="112500"/>
          </a:effectLst>
        </p:spPr>
      </p:pic>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3"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8" name="Rectangle 7"/>
          <p:cNvSpPr/>
          <p:nvPr/>
        </p:nvSpPr>
        <p:spPr>
          <a:xfrm>
            <a:off x="1691680" y="1340768"/>
            <a:ext cx="7704856" cy="707886"/>
          </a:xfrm>
          <a:prstGeom prst="rect">
            <a:avLst/>
          </a:prstGeom>
        </p:spPr>
        <p:txBody>
          <a:bodyPr wrap="square">
            <a:spAutoFit/>
          </a:bodyPr>
          <a:lstStyle/>
          <a:p>
            <a:r>
              <a:rPr lang="fr-FR" sz="2000" b="1" dirty="0">
                <a:latin typeface="Arial" pitchFamily="34" charset="0"/>
                <a:cs typeface="Arial" pitchFamily="34" charset="0"/>
              </a:rPr>
              <a:t>Traitement écologique des eaux usées, épuration, protection des nappes phréatiques</a:t>
            </a:r>
          </a:p>
        </p:txBody>
      </p:sp>
      <p:sp>
        <p:nvSpPr>
          <p:cNvPr id="11" name="Rectangle 10"/>
          <p:cNvSpPr/>
          <p:nvPr/>
        </p:nvSpPr>
        <p:spPr>
          <a:xfrm>
            <a:off x="2195736" y="2636912"/>
            <a:ext cx="553998" cy="2932854"/>
          </a:xfrm>
          <a:prstGeom prst="rect">
            <a:avLst/>
          </a:prstGeom>
        </p:spPr>
        <p:txBody>
          <a:bodyPr vert="vert270" wrap="none">
            <a:spAutoFit/>
          </a:bodyPr>
          <a:lstStyle/>
          <a:p>
            <a:r>
              <a:rPr lang="fr-FR" sz="2400" b="1" dirty="0">
                <a:solidFill>
                  <a:srgbClr val="00B0F0"/>
                </a:solidFill>
                <a:latin typeface="Arial" pitchFamily="34" charset="0"/>
                <a:cs typeface="Arial" pitchFamily="34" charset="0"/>
              </a:rPr>
              <a:t>La gestion de l'eau </a:t>
            </a:r>
          </a:p>
        </p:txBody>
      </p:sp>
      <p:sp>
        <p:nvSpPr>
          <p:cNvPr id="10" name="ZoneTexte 9"/>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Rectangle 6"/>
          <p:cNvSpPr/>
          <p:nvPr/>
        </p:nvSpPr>
        <p:spPr>
          <a:xfrm>
            <a:off x="1907704" y="1412776"/>
            <a:ext cx="7056784" cy="646331"/>
          </a:xfrm>
          <a:prstGeom prst="rect">
            <a:avLst/>
          </a:prstGeom>
        </p:spPr>
        <p:txBody>
          <a:bodyPr wrap="square">
            <a:spAutoFit/>
          </a:bodyPr>
          <a:lstStyle/>
          <a:p>
            <a:r>
              <a:rPr lang="fr-FR" dirty="0">
                <a:latin typeface="Arial" pitchFamily="34" charset="0"/>
                <a:cs typeface="Arial" pitchFamily="34" charset="0"/>
              </a:rPr>
              <a:t>Le traitement des déchets : collecte des déchets sélective, tri, recyclage, compostage, traitement thermique</a:t>
            </a:r>
          </a:p>
        </p:txBody>
      </p:sp>
      <p:pic>
        <p:nvPicPr>
          <p:cNvPr id="8" name="Image 7"/>
          <p:cNvPicPr/>
          <p:nvPr/>
        </p:nvPicPr>
        <p:blipFill>
          <a:blip r:embed="rId3" cstate="print"/>
          <a:srcRect/>
          <a:stretch>
            <a:fillRect/>
          </a:stretch>
        </p:blipFill>
        <p:spPr bwMode="auto">
          <a:xfrm>
            <a:off x="2483768" y="2132856"/>
            <a:ext cx="6660232" cy="4725144"/>
          </a:xfrm>
          <a:prstGeom prst="rect">
            <a:avLst/>
          </a:prstGeom>
          <a:ln>
            <a:noFill/>
          </a:ln>
          <a:effectLst>
            <a:softEdge rad="112500"/>
          </a:effectLst>
        </p:spPr>
      </p:pic>
      <p:sp>
        <p:nvSpPr>
          <p:cNvPr id="9" name="ZoneTexte 8"/>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8" name="Rectangle 7"/>
          <p:cNvSpPr/>
          <p:nvPr/>
        </p:nvSpPr>
        <p:spPr>
          <a:xfrm>
            <a:off x="1907704" y="1340768"/>
            <a:ext cx="7236296" cy="923330"/>
          </a:xfrm>
          <a:prstGeom prst="rect">
            <a:avLst/>
          </a:prstGeom>
        </p:spPr>
        <p:txBody>
          <a:bodyPr wrap="square">
            <a:spAutoFit/>
          </a:bodyPr>
          <a:lstStyle/>
          <a:p>
            <a:r>
              <a:rPr lang="fr-FR" dirty="0">
                <a:latin typeface="Arial" pitchFamily="34" charset="0"/>
                <a:cs typeface="Arial" pitchFamily="34" charset="0"/>
              </a:rPr>
              <a:t>Atteindre un </a:t>
            </a:r>
            <a:r>
              <a:rPr lang="fr-FR" b="1" dirty="0">
                <a:latin typeface="Arial" pitchFamily="34" charset="0"/>
                <a:cs typeface="Arial" pitchFamily="34" charset="0"/>
              </a:rPr>
              <a:t>bilan énergétique neutre</a:t>
            </a:r>
            <a:r>
              <a:rPr lang="fr-FR" dirty="0">
                <a:latin typeface="Arial" pitchFamily="34" charset="0"/>
                <a:cs typeface="Arial" pitchFamily="34" charset="0"/>
              </a:rPr>
              <a:t>, voire positif, c'est à dire que la production et la consommation d'énergie doivent au minimum se compenser. </a:t>
            </a:r>
          </a:p>
        </p:txBody>
      </p:sp>
      <p:pic>
        <p:nvPicPr>
          <p:cNvPr id="9" name="Image 8"/>
          <p:cNvPicPr/>
          <p:nvPr/>
        </p:nvPicPr>
        <p:blipFill>
          <a:blip r:embed="rId3" cstate="print"/>
          <a:srcRect/>
          <a:stretch>
            <a:fillRect/>
          </a:stretch>
        </p:blipFill>
        <p:spPr bwMode="auto">
          <a:xfrm>
            <a:off x="3563889" y="2636912"/>
            <a:ext cx="5580112" cy="4221088"/>
          </a:xfrm>
          <a:prstGeom prst="rect">
            <a:avLst/>
          </a:prstGeom>
          <a:ln>
            <a:noFill/>
          </a:ln>
          <a:effectLst>
            <a:softEdge rad="112500"/>
          </a:effectLst>
        </p:spPr>
      </p:pic>
      <p:sp>
        <p:nvSpPr>
          <p:cNvPr id="11" name="ZoneTexte 10"/>
          <p:cNvSpPr txBox="1"/>
          <p:nvPr/>
        </p:nvSpPr>
        <p:spPr>
          <a:xfrm rot="16200000">
            <a:off x="1296009" y="4256718"/>
            <a:ext cx="3063659" cy="400110"/>
          </a:xfrm>
          <a:prstGeom prst="rect">
            <a:avLst/>
          </a:prstGeom>
          <a:noFill/>
        </p:spPr>
        <p:txBody>
          <a:bodyPr wrap="none" rtlCol="0">
            <a:spAutoFit/>
          </a:bodyPr>
          <a:lstStyle/>
          <a:p>
            <a:r>
              <a:rPr lang="fr-FR" sz="2000" b="1" dirty="0">
                <a:solidFill>
                  <a:schemeClr val="bg2">
                    <a:lumMod val="50000"/>
                  </a:schemeClr>
                </a:solidFill>
                <a:latin typeface="Arial" pitchFamily="34" charset="0"/>
                <a:cs typeface="Arial" pitchFamily="34" charset="0"/>
              </a:rPr>
              <a:t>Energies renouvelables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8" name="Rectangle 7"/>
          <p:cNvSpPr/>
          <p:nvPr/>
        </p:nvSpPr>
        <p:spPr>
          <a:xfrm>
            <a:off x="2051720" y="1340768"/>
            <a:ext cx="6696744" cy="646331"/>
          </a:xfrm>
          <a:prstGeom prst="rect">
            <a:avLst/>
          </a:prstGeom>
        </p:spPr>
        <p:txBody>
          <a:bodyPr wrap="square">
            <a:spAutoFit/>
          </a:bodyPr>
          <a:lstStyle/>
          <a:p>
            <a:r>
              <a:rPr lang="fr-FR" dirty="0">
                <a:latin typeface="Arial" pitchFamily="34" charset="0"/>
                <a:cs typeface="Arial" pitchFamily="34" charset="0"/>
              </a:rPr>
              <a:t>La mise en place de système spécifiques, comme par exemple une usine de </a:t>
            </a:r>
            <a:r>
              <a:rPr lang="fr-FR" u="sng" dirty="0">
                <a:latin typeface="Arial" pitchFamily="34" charset="0"/>
                <a:cs typeface="Arial" pitchFamily="34" charset="0"/>
                <a:hlinkClick r:id="rId3" tooltip="méthanisation"/>
              </a:rPr>
              <a:t>méthanisation</a:t>
            </a:r>
            <a:r>
              <a:rPr lang="fr-FR" dirty="0">
                <a:latin typeface="Arial" pitchFamily="34" charset="0"/>
                <a:cs typeface="Arial" pitchFamily="34" charset="0"/>
              </a:rPr>
              <a:t> </a:t>
            </a:r>
          </a:p>
        </p:txBody>
      </p:sp>
      <p:pic>
        <p:nvPicPr>
          <p:cNvPr id="9" name="Image 8"/>
          <p:cNvPicPr/>
          <p:nvPr/>
        </p:nvPicPr>
        <p:blipFill>
          <a:blip r:embed="rId4" cstate="print"/>
          <a:srcRect/>
          <a:stretch>
            <a:fillRect/>
          </a:stretch>
        </p:blipFill>
        <p:spPr bwMode="auto">
          <a:xfrm>
            <a:off x="2267744" y="2492896"/>
            <a:ext cx="6876256" cy="4173163"/>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8" name="Rectangle 7"/>
          <p:cNvSpPr/>
          <p:nvPr/>
        </p:nvSpPr>
        <p:spPr>
          <a:xfrm>
            <a:off x="1835696" y="1340768"/>
            <a:ext cx="7308304" cy="646331"/>
          </a:xfrm>
          <a:prstGeom prst="rect">
            <a:avLst/>
          </a:prstGeom>
        </p:spPr>
        <p:txBody>
          <a:bodyPr wrap="square">
            <a:spAutoFit/>
          </a:bodyPr>
          <a:lstStyle/>
          <a:p>
            <a:r>
              <a:rPr lang="fr-FR" dirty="0">
                <a:latin typeface="Arial" pitchFamily="34" charset="0"/>
                <a:cs typeface="Arial" pitchFamily="34" charset="0"/>
              </a:rPr>
              <a:t>Utilisation de matériaux locaux et écologiques pour la construction : </a:t>
            </a:r>
            <a:r>
              <a:rPr lang="fr-FR" u="sng" dirty="0">
                <a:latin typeface="Arial" pitchFamily="34" charset="0"/>
                <a:cs typeface="Arial" pitchFamily="34" charset="0"/>
                <a:hlinkClick r:id="rId3" tooltip="Éco-conception"/>
              </a:rPr>
              <a:t>éco-conception</a:t>
            </a:r>
            <a:r>
              <a:rPr lang="fr-FR" dirty="0">
                <a:latin typeface="Arial" pitchFamily="34" charset="0"/>
                <a:cs typeface="Arial" pitchFamily="34" charset="0"/>
              </a:rPr>
              <a:t>, </a:t>
            </a:r>
            <a:r>
              <a:rPr lang="fr-FR" u="sng" dirty="0">
                <a:latin typeface="Arial" pitchFamily="34" charset="0"/>
                <a:cs typeface="Arial" pitchFamily="34" charset="0"/>
                <a:hlinkClick r:id="rId4" tooltip="éco-construction"/>
              </a:rPr>
              <a:t>éco-construction</a:t>
            </a:r>
            <a:r>
              <a:rPr lang="fr-FR" dirty="0">
                <a:latin typeface="Arial" pitchFamily="34" charset="0"/>
                <a:cs typeface="Arial" pitchFamily="34" charset="0"/>
              </a:rPr>
              <a:t>, </a:t>
            </a:r>
            <a:r>
              <a:rPr lang="fr-FR" u="sng" dirty="0">
                <a:latin typeface="Arial" pitchFamily="34" charset="0"/>
                <a:cs typeface="Arial" pitchFamily="34" charset="0"/>
                <a:hlinkClick r:id="rId5" tooltip="éco-matériaux"/>
              </a:rPr>
              <a:t>éco-matériaux</a:t>
            </a:r>
            <a:endParaRPr lang="fr-FR" dirty="0">
              <a:latin typeface="Arial" pitchFamily="34" charset="0"/>
              <a:cs typeface="Arial" pitchFamily="34" charset="0"/>
            </a:endParaRPr>
          </a:p>
        </p:txBody>
      </p:sp>
      <p:pic>
        <p:nvPicPr>
          <p:cNvPr id="9" name="Image 8"/>
          <p:cNvPicPr/>
          <p:nvPr/>
        </p:nvPicPr>
        <p:blipFill>
          <a:blip r:embed="rId6" cstate="print"/>
          <a:srcRect l="1951" t="356" r="10286" b="4169"/>
          <a:stretch>
            <a:fillRect/>
          </a:stretch>
        </p:blipFill>
        <p:spPr bwMode="auto">
          <a:xfrm>
            <a:off x="2483768" y="1988840"/>
            <a:ext cx="6660232" cy="486916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569660"/>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a:p>
            <a:endParaRPr lang="fr-FR" sz="3200" dirty="0">
              <a:solidFill>
                <a:schemeClr val="accent1">
                  <a:lumMod val="60000"/>
                  <a:lumOff val="40000"/>
                </a:schemeClr>
              </a:solidFill>
              <a:latin typeface="Arial" pitchFamily="34" charset="0"/>
              <a:cs typeface="Arial" pitchFamily="34" charset="0"/>
            </a:endParaRPr>
          </a:p>
        </p:txBody>
      </p:sp>
      <p:sp>
        <p:nvSpPr>
          <p:cNvPr id="8" name="Rectangle 7"/>
          <p:cNvSpPr/>
          <p:nvPr/>
        </p:nvSpPr>
        <p:spPr>
          <a:xfrm>
            <a:off x="1907704" y="1340768"/>
            <a:ext cx="6840760" cy="646331"/>
          </a:xfrm>
          <a:prstGeom prst="rect">
            <a:avLst/>
          </a:prstGeom>
        </p:spPr>
        <p:txBody>
          <a:bodyPr wrap="square">
            <a:spAutoFit/>
          </a:bodyPr>
          <a:lstStyle/>
          <a:p>
            <a:r>
              <a:rPr lang="fr-FR" dirty="0">
                <a:latin typeface="Arial" pitchFamily="34" charset="0"/>
                <a:cs typeface="Arial" pitchFamily="34" charset="0"/>
              </a:rPr>
              <a:t>Le respect des critères de la </a:t>
            </a:r>
            <a:r>
              <a:rPr lang="fr-FR" u="sng" dirty="0">
                <a:latin typeface="Arial" pitchFamily="34" charset="0"/>
                <a:cs typeface="Arial" pitchFamily="34" charset="0"/>
                <a:hlinkClick r:id="rId3" tooltip="Haute Qualité Environnementale"/>
              </a:rPr>
              <a:t>Haute Qualité Environnementale</a:t>
            </a:r>
            <a:r>
              <a:rPr lang="fr-FR" dirty="0">
                <a:latin typeface="Arial" pitchFamily="34" charset="0"/>
                <a:cs typeface="Arial" pitchFamily="34" charset="0"/>
              </a:rPr>
              <a:t> pour la construction</a:t>
            </a:r>
          </a:p>
        </p:txBody>
      </p:sp>
      <p:pic>
        <p:nvPicPr>
          <p:cNvPr id="9" name="Image 8"/>
          <p:cNvPicPr/>
          <p:nvPr/>
        </p:nvPicPr>
        <p:blipFill>
          <a:blip r:embed="rId4" cstate="print"/>
          <a:srcRect l="30959" t="25108" r="31692" b="21635"/>
          <a:stretch>
            <a:fillRect/>
          </a:stretch>
        </p:blipFill>
        <p:spPr bwMode="auto">
          <a:xfrm>
            <a:off x="2771800" y="1988840"/>
            <a:ext cx="6372200" cy="4536504"/>
          </a:xfrm>
          <a:prstGeom prst="rect">
            <a:avLst/>
          </a:prstGeom>
          <a:ln>
            <a:noFill/>
          </a:ln>
          <a:effectLst>
            <a:softEdge rad="112500"/>
          </a:effectLst>
        </p:spPr>
      </p:pic>
      <p:sp>
        <p:nvSpPr>
          <p:cNvPr id="10" name="ZoneTexte 9"/>
          <p:cNvSpPr txBox="1"/>
          <p:nvPr/>
        </p:nvSpPr>
        <p:spPr>
          <a:xfrm>
            <a:off x="2339752" y="2852936"/>
            <a:ext cx="461665" cy="3321660"/>
          </a:xfrm>
          <a:prstGeom prst="rect">
            <a:avLst/>
          </a:prstGeom>
          <a:noFill/>
        </p:spPr>
        <p:txBody>
          <a:bodyPr vert="vert270" wrap="square" rtlCol="0">
            <a:spAutoFit/>
          </a:bodyPr>
          <a:lstStyle/>
          <a:p>
            <a:r>
              <a:rPr lang="fr-FR" b="1" dirty="0">
                <a:solidFill>
                  <a:schemeClr val="bg2">
                    <a:lumMod val="50000"/>
                  </a:schemeClr>
                </a:solidFill>
                <a:latin typeface="Arial" pitchFamily="34" charset="0"/>
                <a:cs typeface="Arial" pitchFamily="34" charset="0"/>
              </a:rPr>
              <a:t>Les 14 cibles de la HQE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8" name="Rectangle 7"/>
          <p:cNvSpPr/>
          <p:nvPr/>
        </p:nvSpPr>
        <p:spPr>
          <a:xfrm>
            <a:off x="1979712" y="1412776"/>
            <a:ext cx="6696744" cy="646331"/>
          </a:xfrm>
          <a:prstGeom prst="rect">
            <a:avLst/>
          </a:prstGeom>
        </p:spPr>
        <p:txBody>
          <a:bodyPr wrap="square">
            <a:spAutoFit/>
          </a:bodyPr>
          <a:lstStyle/>
          <a:p>
            <a:r>
              <a:rPr lang="fr-FR" dirty="0">
                <a:latin typeface="Arial" pitchFamily="34" charset="0"/>
                <a:cs typeface="Arial" pitchFamily="34" charset="0"/>
              </a:rPr>
              <a:t>La mise en place de systèmes de </a:t>
            </a:r>
            <a:r>
              <a:rPr lang="fr-FR" b="1" dirty="0">
                <a:latin typeface="Arial" pitchFamily="34" charset="0"/>
                <a:cs typeface="Arial" pitchFamily="34" charset="0"/>
              </a:rPr>
              <a:t>déplacements propres</a:t>
            </a:r>
            <a:r>
              <a:rPr lang="fr-FR" dirty="0">
                <a:latin typeface="Arial" pitchFamily="34" charset="0"/>
                <a:cs typeface="Arial" pitchFamily="34" charset="0"/>
              </a:rPr>
              <a:t> : transports en commun, </a:t>
            </a:r>
            <a:r>
              <a:rPr lang="fr-FR" u="sng" dirty="0">
                <a:latin typeface="Arial" pitchFamily="34" charset="0"/>
                <a:cs typeface="Arial" pitchFamily="34" charset="0"/>
                <a:hlinkClick r:id="rId3" tooltip="Transports doux"/>
              </a:rPr>
              <a:t>transport doux</a:t>
            </a:r>
            <a:endParaRPr lang="fr-FR" dirty="0">
              <a:latin typeface="Arial" pitchFamily="34" charset="0"/>
              <a:cs typeface="Arial" pitchFamily="34" charset="0"/>
            </a:endParaRPr>
          </a:p>
        </p:txBody>
      </p:sp>
      <p:pic>
        <p:nvPicPr>
          <p:cNvPr id="9" name="Image 8"/>
          <p:cNvPicPr/>
          <p:nvPr/>
        </p:nvPicPr>
        <p:blipFill>
          <a:blip r:embed="rId4" cstate="print"/>
          <a:srcRect/>
          <a:stretch>
            <a:fillRect/>
          </a:stretch>
        </p:blipFill>
        <p:spPr bwMode="auto">
          <a:xfrm>
            <a:off x="2498090" y="2132856"/>
            <a:ext cx="6645910" cy="3688480"/>
          </a:xfrm>
          <a:prstGeom prst="rect">
            <a:avLst/>
          </a:prstGeom>
          <a:noFill/>
          <a:ln w="9525">
            <a:noFill/>
            <a:miter lim="800000"/>
            <a:headEnd/>
            <a:tailEnd/>
          </a:ln>
        </p:spPr>
      </p:pic>
      <p:sp>
        <p:nvSpPr>
          <p:cNvPr id="11" name="Rectangle 10"/>
          <p:cNvSpPr/>
          <p:nvPr/>
        </p:nvSpPr>
        <p:spPr>
          <a:xfrm>
            <a:off x="2987824" y="6165304"/>
            <a:ext cx="2678938" cy="369332"/>
          </a:xfrm>
          <a:prstGeom prst="rect">
            <a:avLst/>
          </a:prstGeom>
        </p:spPr>
        <p:txBody>
          <a:bodyPr wrap="none">
            <a:spAutoFit/>
          </a:bodyPr>
          <a:lstStyle/>
          <a:p>
            <a:r>
              <a:rPr lang="fr-FR" dirty="0">
                <a:latin typeface="Arial" pitchFamily="34" charset="0"/>
                <a:cs typeface="Arial" pitchFamily="34" charset="0"/>
              </a:rPr>
              <a:t>réduction des distances</a:t>
            </a:r>
          </a:p>
        </p:txBody>
      </p:sp>
      <p:pic>
        <p:nvPicPr>
          <p:cNvPr id="3074" name="Picture 2" descr="http://www.velo.toulouse.fr/var/pam/storage/images/toulouse/actualites/les-dossiers/un-geste-pour-l-environnement/6805-4-fre-FR/Un-geste-pour-l-environnement_visuel_listit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6" y="4921336"/>
            <a:ext cx="2693291" cy="198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8" name="ZoneTexte 7"/>
          <p:cNvSpPr txBox="1"/>
          <p:nvPr/>
        </p:nvSpPr>
        <p:spPr>
          <a:xfrm>
            <a:off x="1835696" y="1340768"/>
            <a:ext cx="7520007" cy="646331"/>
          </a:xfrm>
          <a:prstGeom prst="rect">
            <a:avLst/>
          </a:prstGeom>
          <a:noFill/>
        </p:spPr>
        <p:txBody>
          <a:bodyPr wrap="none" rtlCol="0">
            <a:spAutoFit/>
          </a:bodyPr>
          <a:lstStyle/>
          <a:p>
            <a:r>
              <a:rPr lang="fr-FR" dirty="0">
                <a:latin typeface="Arial" pitchFamily="34" charset="0"/>
                <a:cs typeface="Arial" pitchFamily="34" charset="0"/>
              </a:rPr>
              <a:t>Une politique de mixité et d’intégration sociale, </a:t>
            </a:r>
          </a:p>
          <a:p>
            <a:r>
              <a:rPr lang="fr-FR" dirty="0">
                <a:latin typeface="Arial" pitchFamily="34" charset="0"/>
                <a:cs typeface="Arial" pitchFamily="34" charset="0"/>
              </a:rPr>
              <a:t>avec toutes catégories de populations se mélangeant dans le quartier</a:t>
            </a:r>
          </a:p>
        </p:txBody>
      </p:sp>
      <p:pic>
        <p:nvPicPr>
          <p:cNvPr id="5123" name="Picture 3"/>
          <p:cNvPicPr>
            <a:picLocks noChangeAspect="1" noChangeArrowheads="1"/>
          </p:cNvPicPr>
          <p:nvPr/>
        </p:nvPicPr>
        <p:blipFill>
          <a:blip r:embed="rId3" cstate="print"/>
          <a:srcRect/>
          <a:stretch>
            <a:fillRect/>
          </a:stretch>
        </p:blipFill>
        <p:spPr bwMode="auto">
          <a:xfrm>
            <a:off x="2267744" y="2132856"/>
            <a:ext cx="4537268" cy="2863949"/>
          </a:xfrm>
          <a:prstGeom prst="rect">
            <a:avLst/>
          </a:prstGeom>
          <a:ln>
            <a:noFill/>
          </a:ln>
          <a:effectLst>
            <a:softEdge rad="112500"/>
          </a:effectLst>
        </p:spPr>
      </p:pic>
      <p:pic>
        <p:nvPicPr>
          <p:cNvPr id="5124" name="Picture 4"/>
          <p:cNvPicPr>
            <a:picLocks noChangeAspect="1" noChangeArrowheads="1"/>
          </p:cNvPicPr>
          <p:nvPr/>
        </p:nvPicPr>
        <p:blipFill>
          <a:blip r:embed="rId4" cstate="print"/>
          <a:srcRect/>
          <a:stretch>
            <a:fillRect/>
          </a:stretch>
        </p:blipFill>
        <p:spPr bwMode="auto">
          <a:xfrm>
            <a:off x="5226596" y="3651415"/>
            <a:ext cx="3917404" cy="3206585"/>
          </a:xfrm>
          <a:prstGeom prst="rect">
            <a:avLst/>
          </a:prstGeom>
          <a:ln>
            <a:noFill/>
          </a:ln>
          <a:effectLst>
            <a:softEdge rad="112500"/>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4097" name="Rectangle 1"/>
          <p:cNvSpPr>
            <a:spLocks noChangeArrowheads="1"/>
          </p:cNvSpPr>
          <p:nvPr/>
        </p:nvSpPr>
        <p:spPr bwMode="auto">
          <a:xfrm rot="10800000" flipV="1">
            <a:off x="2339752" y="1196752"/>
            <a:ext cx="52565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La participation des citoyens à la vie du quartier, </a:t>
            </a:r>
          </a:p>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la mise en place d'une </a:t>
            </a:r>
            <a:r>
              <a:rPr kumimoji="0" lang="fr-FR" b="0" i="0" u="none" strike="noStrike" cap="none" normalizeH="0" baseline="0" dirty="0">
                <a:ln>
                  <a:noFill/>
                </a:ln>
                <a:solidFill>
                  <a:srgbClr val="0000FF"/>
                </a:solidFill>
                <a:effectLst/>
                <a:latin typeface="Arial" pitchFamily="34" charset="0"/>
                <a:ea typeface="Times New Roman" pitchFamily="18" charset="0"/>
                <a:cs typeface="Arial" pitchFamily="34" charset="0"/>
                <a:hlinkClick r:id="rId3" tooltip="Gouvernance"/>
              </a:rPr>
              <a:t>gouvernance</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4" cstate="print"/>
          <a:srcRect/>
          <a:stretch>
            <a:fillRect/>
          </a:stretch>
        </p:blipFill>
        <p:spPr bwMode="auto">
          <a:xfrm>
            <a:off x="3347864" y="2091320"/>
            <a:ext cx="5076056" cy="4766680"/>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339752" y="2204864"/>
            <a:ext cx="4488499" cy="3366374"/>
          </a:xfrm>
          <a:prstGeom prst="rect">
            <a:avLst/>
          </a:prstGeom>
          <a:ln>
            <a:noFill/>
          </a:ln>
          <a:effectLst>
            <a:softEdge rad="112500"/>
          </a:effectLst>
        </p:spPr>
      </p:pic>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3"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3073" name="Rectangle 1"/>
          <p:cNvSpPr>
            <a:spLocks noChangeArrowheads="1"/>
          </p:cNvSpPr>
          <p:nvPr/>
        </p:nvSpPr>
        <p:spPr bwMode="auto">
          <a:xfrm rot="10800000" flipV="1">
            <a:off x="1691680" y="980728"/>
            <a:ext cx="74523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fr-FR" dirty="0">
                <a:latin typeface="Arial" pitchFamily="34" charset="0"/>
                <a:ea typeface="Times New Roman" pitchFamily="18" charset="0"/>
                <a:cs typeface="Arial" pitchFamily="34" charset="0"/>
              </a:rPr>
              <a:t>L</a:t>
            </a: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a création d'équipements, de commerces, d'infrastructures accessibles à tous</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5484173" y="4005064"/>
            <a:ext cx="3659827" cy="2852936"/>
          </a:xfrm>
          <a:prstGeom prst="rect">
            <a:avLst/>
          </a:prstGeom>
          <a:ln>
            <a:noFill/>
          </a:ln>
          <a:effectLst>
            <a:softEdge rad="112500"/>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11" name="Rectangle 10"/>
          <p:cNvSpPr/>
          <p:nvPr/>
        </p:nvSpPr>
        <p:spPr>
          <a:xfrm>
            <a:off x="1848171" y="188640"/>
            <a:ext cx="7088083"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bg2">
                    <a:lumMod val="50000"/>
                  </a:schemeClr>
                </a:solidFill>
                <a:latin typeface="Arial" pitchFamily="34" charset="0"/>
                <a:cs typeface="Arial" pitchFamily="34" charset="0"/>
              </a:rPr>
              <a:t>Un peu d’histoire…</a:t>
            </a:r>
          </a:p>
          <a:p>
            <a:pPr algn="ctr"/>
            <a:r>
              <a:rPr lang="fr-FR" sz="4000" b="1" dirty="0">
                <a:solidFill>
                  <a:schemeClr val="bg2">
                    <a:lumMod val="50000"/>
                  </a:schemeClr>
                </a:solidFill>
                <a:latin typeface="Arial" pitchFamily="34" charset="0"/>
                <a:cs typeface="Arial" pitchFamily="34" charset="0"/>
              </a:rPr>
              <a:t>La population urbaine</a:t>
            </a:r>
          </a:p>
        </p:txBody>
      </p:sp>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t="13526" r="3886"/>
          <a:stretch/>
        </p:blipFill>
        <p:spPr>
          <a:xfrm>
            <a:off x="3877389" y="2636912"/>
            <a:ext cx="5014097" cy="4032000"/>
          </a:xfrm>
          <a:prstGeom prst="rect">
            <a:avLst/>
          </a:prstGeom>
          <a:ln>
            <a:solidFill>
              <a:schemeClr val="bg2">
                <a:lumMod val="50000"/>
              </a:schemeClr>
            </a:solidFill>
          </a:ln>
        </p:spPr>
      </p:pic>
      <p:sp>
        <p:nvSpPr>
          <p:cNvPr id="16" name="Text Box 6"/>
          <p:cNvSpPr txBox="1">
            <a:spLocks noChangeArrowheads="1"/>
          </p:cNvSpPr>
          <p:nvPr/>
        </p:nvSpPr>
        <p:spPr bwMode="auto">
          <a:xfrm>
            <a:off x="3779912" y="2647070"/>
            <a:ext cx="3830353" cy="707886"/>
          </a:xfrm>
          <a:prstGeom prst="rect">
            <a:avLst/>
          </a:prstGeom>
          <a:solidFill>
            <a:schemeClr val="bg1">
              <a:lumMod val="95000"/>
            </a:schemeClr>
          </a:solidFill>
          <a:ln>
            <a:noFill/>
          </a:ln>
          <a:effectLst/>
        </p:spPr>
        <p:txBody>
          <a:bodyPr wrap="square">
            <a:spAutoFit/>
          </a:bodyPr>
          <a:lstStyle/>
          <a:p>
            <a:pPr>
              <a:spcBef>
                <a:spcPct val="50000"/>
              </a:spcBef>
            </a:pPr>
            <a:r>
              <a:rPr lang="fr-FR" sz="2000" dirty="0">
                <a:solidFill>
                  <a:schemeClr val="bg2">
                    <a:lumMod val="50000"/>
                  </a:schemeClr>
                </a:solidFill>
                <a:latin typeface="Arial" pitchFamily="34" charset="0"/>
                <a:cs typeface="Arial" pitchFamily="34" charset="0"/>
              </a:rPr>
              <a:t>Aujourd’hui, quel pourcentage de la population habite en ville ?</a:t>
            </a:r>
          </a:p>
        </p:txBody>
      </p:sp>
      <p:sp>
        <p:nvSpPr>
          <p:cNvPr id="12" name="Text Box 6"/>
          <p:cNvSpPr txBox="1">
            <a:spLocks noChangeArrowheads="1"/>
          </p:cNvSpPr>
          <p:nvPr/>
        </p:nvSpPr>
        <p:spPr bwMode="auto">
          <a:xfrm>
            <a:off x="2267744" y="3979640"/>
            <a:ext cx="3672408" cy="707886"/>
          </a:xfrm>
          <a:prstGeom prst="rect">
            <a:avLst/>
          </a:prstGeom>
          <a:solidFill>
            <a:schemeClr val="bg1">
              <a:lumMod val="95000"/>
            </a:schemeClr>
          </a:solidFill>
          <a:ln>
            <a:noFill/>
          </a:ln>
          <a:effectLst/>
        </p:spPr>
        <p:txBody>
          <a:bodyPr wrap="square">
            <a:spAutoFit/>
          </a:bodyPr>
          <a:lstStyle/>
          <a:p>
            <a:pPr>
              <a:spcBef>
                <a:spcPct val="50000"/>
              </a:spcBef>
            </a:pPr>
            <a:r>
              <a:rPr lang="fr-FR" sz="2000" dirty="0">
                <a:solidFill>
                  <a:schemeClr val="bg2">
                    <a:lumMod val="50000"/>
                  </a:schemeClr>
                </a:solidFill>
                <a:latin typeface="Arial" pitchFamily="34" charset="0"/>
                <a:cs typeface="Arial" pitchFamily="34" charset="0"/>
              </a:rPr>
              <a:t>En 1931, quel pourcentage de la population habitait en ville?</a:t>
            </a:r>
          </a:p>
        </p:txBody>
      </p:sp>
      <p:sp>
        <p:nvSpPr>
          <p:cNvPr id="17" name="Ellipse 16"/>
          <p:cNvSpPr/>
          <p:nvPr/>
        </p:nvSpPr>
        <p:spPr>
          <a:xfrm>
            <a:off x="8100392" y="2911708"/>
            <a:ext cx="504056" cy="538446"/>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droite rayée 3"/>
          <p:cNvSpPr/>
          <p:nvPr/>
        </p:nvSpPr>
        <p:spPr>
          <a:xfrm rot="18699702">
            <a:off x="7280647" y="3788937"/>
            <a:ext cx="972108" cy="169440"/>
          </a:xfrm>
          <a:prstGeom prst="stripedRightArrow">
            <a:avLst/>
          </a:prstGeom>
          <a:solidFill>
            <a:schemeClr val="accent3">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840287" y="4165437"/>
            <a:ext cx="504056" cy="538446"/>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699793" y="5085184"/>
            <a:ext cx="3528392" cy="707886"/>
          </a:xfrm>
          <a:prstGeom prst="rect">
            <a:avLst/>
          </a:prstGeom>
          <a:solidFill>
            <a:schemeClr val="tx2">
              <a:lumMod val="20000"/>
              <a:lumOff val="80000"/>
            </a:schemeClr>
          </a:solidFill>
          <a:ln w="28575">
            <a:solidFill>
              <a:schemeClr val="bg2">
                <a:lumMod val="50000"/>
              </a:schemeClr>
            </a:solidFill>
          </a:ln>
        </p:spPr>
        <p:txBody>
          <a:bodyPr wrap="square" rtlCol="0">
            <a:spAutoFit/>
          </a:bodyPr>
          <a:lstStyle/>
          <a:p>
            <a:pPr algn="ctr"/>
            <a:r>
              <a:rPr lang="fr-FR" sz="2000" dirty="0">
                <a:solidFill>
                  <a:schemeClr val="bg2">
                    <a:lumMod val="50000"/>
                  </a:schemeClr>
                </a:solidFill>
                <a:latin typeface="Arial" pitchFamily="34" charset="0"/>
                <a:cs typeface="Arial" pitchFamily="34" charset="0"/>
              </a:rPr>
              <a:t>Ce phénomène est appelé EXODE RURAL</a:t>
            </a:r>
          </a:p>
        </p:txBody>
      </p:sp>
    </p:spTree>
    <p:extLst>
      <p:ext uri="{BB962C8B-B14F-4D97-AF65-F5344CB8AC3E}">
        <p14:creationId xmlns:p14="http://schemas.microsoft.com/office/powerpoint/2010/main" val="406009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7" grpId="0" animBg="1"/>
      <p:bldP spid="4" grpId="0" animBg="1"/>
      <p:bldP spid="18" grpId="1"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31745" name="Rectangle 1"/>
          <p:cNvSpPr>
            <a:spLocks noChangeArrowheads="1"/>
          </p:cNvSpPr>
          <p:nvPr/>
        </p:nvSpPr>
        <p:spPr bwMode="auto">
          <a:xfrm>
            <a:off x="1835696" y="1340768"/>
            <a:ext cx="702027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fr-FR" dirty="0">
                <a:latin typeface="Arial" pitchFamily="34" charset="0"/>
                <a:ea typeface="Times New Roman" pitchFamily="18" charset="0"/>
                <a:cs typeface="Arial" pitchFamily="34" charset="0"/>
              </a:rPr>
              <a:t>L</a:t>
            </a: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a </a:t>
            </a: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protection des paysages</a:t>
            </a: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 et une approche des espaces naturels comme valeur ajoutée à l’urbanité du quartier, et comme trame support de la </a:t>
            </a:r>
            <a:r>
              <a:rPr kumimoji="0" lang="fr-FR" b="0" i="0" u="none" strike="noStrike" cap="none" normalizeH="0" baseline="0" dirty="0">
                <a:ln>
                  <a:noFill/>
                </a:ln>
                <a:solidFill>
                  <a:srgbClr val="0000FF"/>
                </a:solidFill>
                <a:effectLst/>
                <a:latin typeface="Arial" pitchFamily="34" charset="0"/>
                <a:ea typeface="Times New Roman" pitchFamily="18" charset="0"/>
                <a:cs typeface="Arial" pitchFamily="34" charset="0"/>
                <a:hlinkClick r:id="rId3" tooltip="biodiversité"/>
              </a:rPr>
              <a:t>biodiversité</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31747" name="Picture 3"/>
          <p:cNvPicPr>
            <a:picLocks noChangeAspect="1" noChangeArrowheads="1"/>
          </p:cNvPicPr>
          <p:nvPr/>
        </p:nvPicPr>
        <p:blipFill>
          <a:blip r:embed="rId4" cstate="print"/>
          <a:srcRect/>
          <a:stretch>
            <a:fillRect/>
          </a:stretch>
        </p:blipFill>
        <p:spPr bwMode="auto">
          <a:xfrm>
            <a:off x="2483769" y="2460742"/>
            <a:ext cx="5400600" cy="4397258"/>
          </a:xfrm>
          <a:prstGeom prst="rect">
            <a:avLst/>
          </a:prstGeom>
          <a:ln>
            <a:noFill/>
          </a:ln>
          <a:effectLst>
            <a:softEdge rad="112500"/>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8" name="Rectangle 7"/>
          <p:cNvSpPr/>
          <p:nvPr/>
        </p:nvSpPr>
        <p:spPr>
          <a:xfrm>
            <a:off x="2195736" y="1412776"/>
            <a:ext cx="6768752" cy="646331"/>
          </a:xfrm>
          <a:prstGeom prst="rect">
            <a:avLst/>
          </a:prstGeom>
        </p:spPr>
        <p:txBody>
          <a:bodyPr wrap="square">
            <a:spAutoFit/>
          </a:bodyPr>
          <a:lstStyle/>
          <a:p>
            <a:r>
              <a:rPr lang="fr-FR" b="1" dirty="0">
                <a:latin typeface="Arial" pitchFamily="34" charset="0"/>
                <a:cs typeface="Arial" pitchFamily="34" charset="0"/>
              </a:rPr>
              <a:t>La localisation du site et sa relation avec les autres quartiers</a:t>
            </a:r>
            <a:endParaRPr lang="fr-FR" dirty="0"/>
          </a:p>
        </p:txBody>
      </p:sp>
      <p:pic>
        <p:nvPicPr>
          <p:cNvPr id="30722" name="Picture 2"/>
          <p:cNvPicPr>
            <a:picLocks noChangeAspect="1" noChangeArrowheads="1"/>
          </p:cNvPicPr>
          <p:nvPr/>
        </p:nvPicPr>
        <p:blipFill>
          <a:blip r:embed="rId3" cstate="print"/>
          <a:srcRect/>
          <a:stretch>
            <a:fillRect/>
          </a:stretch>
        </p:blipFill>
        <p:spPr bwMode="auto">
          <a:xfrm>
            <a:off x="2155549" y="2420888"/>
            <a:ext cx="6988451" cy="4437112"/>
          </a:xfrm>
          <a:prstGeom prst="rect">
            <a:avLst/>
          </a:prstGeom>
          <a:ln>
            <a:noFill/>
          </a:ln>
          <a:effectLst>
            <a:softEdge rad="112500"/>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7" name="ZoneTexte 6"/>
          <p:cNvSpPr txBox="1"/>
          <p:nvPr/>
        </p:nvSpPr>
        <p:spPr>
          <a:xfrm>
            <a:off x="1979712" y="260648"/>
            <a:ext cx="7164288" cy="1077218"/>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r>
              <a:rPr lang="fr-FR" sz="3200" b="1" dirty="0">
                <a:solidFill>
                  <a:schemeClr val="bg1">
                    <a:lumMod val="95000"/>
                  </a:schemeClr>
                </a:solidFill>
                <a:latin typeface="Arial" pitchFamily="34" charset="0"/>
                <a:cs typeface="Arial" pitchFamily="34" charset="0"/>
              </a:rPr>
              <a:t>ALORS QUE MET-ON EN ŒUVRE DANS CES ÉCO-QUARTIERS?</a:t>
            </a:r>
          </a:p>
        </p:txBody>
      </p:sp>
      <p:sp>
        <p:nvSpPr>
          <p:cNvPr id="8" name="Rectangle 7"/>
          <p:cNvSpPr/>
          <p:nvPr/>
        </p:nvSpPr>
        <p:spPr>
          <a:xfrm>
            <a:off x="2195736" y="1412776"/>
            <a:ext cx="6768752" cy="369332"/>
          </a:xfrm>
          <a:prstGeom prst="rect">
            <a:avLst/>
          </a:prstGeom>
        </p:spPr>
        <p:txBody>
          <a:bodyPr wrap="square">
            <a:spAutoFit/>
          </a:bodyPr>
          <a:lstStyle/>
          <a:p>
            <a:r>
              <a:rPr lang="fr-FR" b="1" dirty="0">
                <a:latin typeface="Arial" pitchFamily="34" charset="0"/>
                <a:cs typeface="Arial" pitchFamily="34" charset="0"/>
              </a:rPr>
              <a:t>Une énergie verte pour chauffer l’ensemble de l’</a:t>
            </a:r>
            <a:r>
              <a:rPr lang="fr-FR" b="1" dirty="0" err="1">
                <a:latin typeface="Arial" pitchFamily="34" charset="0"/>
                <a:cs typeface="Arial" pitchFamily="34" charset="0"/>
              </a:rPr>
              <a:t>écoquartier</a:t>
            </a:r>
            <a:endParaRPr lang="fr-FR" dirty="0"/>
          </a:p>
        </p:txBody>
      </p:sp>
      <p:pic>
        <p:nvPicPr>
          <p:cNvPr id="32770" name="Picture 2"/>
          <p:cNvPicPr>
            <a:picLocks noChangeAspect="1" noChangeArrowheads="1"/>
          </p:cNvPicPr>
          <p:nvPr/>
        </p:nvPicPr>
        <p:blipFill>
          <a:blip r:embed="rId3" cstate="print"/>
          <a:srcRect t="4572"/>
          <a:stretch>
            <a:fillRect/>
          </a:stretch>
        </p:blipFill>
        <p:spPr bwMode="auto">
          <a:xfrm>
            <a:off x="2267744" y="2275615"/>
            <a:ext cx="6876256" cy="4582386"/>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412776"/>
            <a:ext cx="1547664" cy="5445224"/>
          </a:xfrm>
          <a:prstGeom prst="rect">
            <a:avLst/>
          </a:prstGeom>
        </p:spPr>
        <p:txBody>
          <a:bodyPr vert="vert27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small" spc="0" normalizeH="0" baseline="0" noProof="0">
                <a:ln>
                  <a:noFill/>
                </a:ln>
                <a:solidFill>
                  <a:schemeClr val="accent1">
                    <a:lumMod val="50000"/>
                  </a:schemeClr>
                </a:solidFill>
                <a:effectLst/>
                <a:uLnTx/>
                <a:uFillTx/>
                <a:latin typeface="Arial" pitchFamily="34" charset="0"/>
                <a:ea typeface="+mj-ea"/>
                <a:cs typeface="Arial" pitchFamily="34" charset="0"/>
              </a:rPr>
              <a:t>éco quartier ou quartier durable</a:t>
            </a:r>
            <a:br>
              <a:rPr kumimoji="0" lang="fr-FR" sz="3000" b="1" i="0" u="none" strike="noStrike" kern="1200" cap="small" spc="0" normalizeH="0" baseline="0" noProof="0">
                <a:ln>
                  <a:noFill/>
                </a:ln>
                <a:solidFill>
                  <a:schemeClr val="tx2"/>
                </a:solidFill>
                <a:effectLst/>
                <a:uLnTx/>
                <a:uFillTx/>
                <a:latin typeface="+mj-lt"/>
                <a:ea typeface="+mj-ea"/>
                <a:cs typeface="+mj-cs"/>
              </a:rPr>
            </a:br>
            <a:endParaRPr kumimoji="0" lang="fr-FR"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pic>
        <p:nvPicPr>
          <p:cNvPr id="12289" name="Picture 1"/>
          <p:cNvPicPr>
            <a:picLocks noChangeAspect="1" noChangeArrowheads="1"/>
          </p:cNvPicPr>
          <p:nvPr/>
        </p:nvPicPr>
        <p:blipFill>
          <a:blip r:embed="rId3" cstate="print"/>
          <a:srcRect/>
          <a:stretch>
            <a:fillRect/>
          </a:stretch>
        </p:blipFill>
        <p:spPr bwMode="auto">
          <a:xfrm>
            <a:off x="2267744" y="1700808"/>
            <a:ext cx="6814316" cy="4824536"/>
          </a:xfrm>
          <a:prstGeom prst="rect">
            <a:avLst/>
          </a:prstGeom>
          <a:ln>
            <a:noFill/>
          </a:ln>
          <a:effectLst>
            <a:softEdge rad="112500"/>
          </a:effectLst>
        </p:spPr>
      </p:pic>
      <p:sp>
        <p:nvSpPr>
          <p:cNvPr id="7" name="ZoneTexte 6"/>
          <p:cNvSpPr txBox="1"/>
          <p:nvPr/>
        </p:nvSpPr>
        <p:spPr>
          <a:xfrm>
            <a:off x="3203848" y="332656"/>
            <a:ext cx="1944216" cy="923330"/>
          </a:xfrm>
          <a:prstGeom prst="rect">
            <a:avLst/>
          </a:prstGeom>
          <a:noFill/>
          <a:effectLst>
            <a:outerShdw blurRad="50800" dist="38100" dir="8100000" algn="tr" rotWithShape="0">
              <a:prstClr val="black">
                <a:alpha val="40000"/>
              </a:prstClr>
            </a:outerShdw>
            <a:reflection blurRad="6350" stA="50000" endA="300" endPos="55000" dir="5400000" sy="-100000" algn="bl" rotWithShape="0"/>
          </a:effectLst>
          <a:scene3d>
            <a:camera prst="orthographicFront"/>
            <a:lightRig rig="threePt" dir="t"/>
          </a:scene3d>
          <a:sp3d>
            <a:bevelT/>
          </a:sp3d>
        </p:spPr>
        <p:txBody>
          <a:bodyPr wrap="square" rtlCol="0">
            <a:spAutoFit/>
          </a:bodyPr>
          <a:lstStyle/>
          <a:p>
            <a:r>
              <a:rPr lang="fr-FR" sz="5400" b="1" dirty="0">
                <a:solidFill>
                  <a:schemeClr val="accent1">
                    <a:lumMod val="75000"/>
                  </a:schemeClr>
                </a:solidFill>
                <a:latin typeface="Arial" pitchFamily="34" charset="0"/>
                <a:cs typeface="Arial" pitchFamily="34" charset="0"/>
              </a:rPr>
              <a:t>FIN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11" name="Rectangle 10"/>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bg2">
                    <a:lumMod val="50000"/>
                  </a:schemeClr>
                </a:solidFill>
                <a:latin typeface="Arial" pitchFamily="34" charset="0"/>
                <a:cs typeface="Arial" pitchFamily="34" charset="0"/>
              </a:rPr>
              <a:t>Un peu d’histoire…</a:t>
            </a:r>
          </a:p>
          <a:p>
            <a:pPr algn="ctr"/>
            <a:r>
              <a:rPr lang="fr-FR" sz="4000" b="1" dirty="0">
                <a:solidFill>
                  <a:schemeClr val="bg2">
                    <a:lumMod val="50000"/>
                  </a:schemeClr>
                </a:solidFill>
                <a:latin typeface="Arial" pitchFamily="34" charset="0"/>
                <a:cs typeface="Arial" pitchFamily="34" charset="0"/>
              </a:rPr>
              <a:t>Constitution des villes</a:t>
            </a:r>
            <a:endParaRPr lang="fr-FR" sz="4000" b="1" dirty="0">
              <a:solidFill>
                <a:schemeClr val="bg2">
                  <a:lumMod val="50000"/>
                </a:schemeClr>
              </a:solidFill>
            </a:endParaRPr>
          </a:p>
        </p:txBody>
      </p:sp>
      <p:pic>
        <p:nvPicPr>
          <p:cNvPr id="12" name="Picture 4" descr="D:\Documents\Cathy\histoire 2005\coupe agglo no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06" t="19864" r="37432"/>
          <a:stretch/>
        </p:blipFill>
        <p:spPr bwMode="auto">
          <a:xfrm>
            <a:off x="4579978" y="2146851"/>
            <a:ext cx="1834074" cy="133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 name="Text Box 10"/>
          <p:cNvSpPr txBox="1">
            <a:spLocks noChangeArrowheads="1"/>
          </p:cNvSpPr>
          <p:nvPr/>
        </p:nvSpPr>
        <p:spPr bwMode="auto">
          <a:xfrm>
            <a:off x="3211015" y="3833022"/>
            <a:ext cx="457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1800" dirty="0">
                <a:solidFill>
                  <a:schemeClr val="bg2">
                    <a:lumMod val="50000"/>
                  </a:schemeClr>
                </a:solidFill>
                <a:latin typeface="Arial" pitchFamily="34" charset="0"/>
                <a:cs typeface="Arial" pitchFamily="34" charset="0"/>
              </a:rPr>
              <a:t>… d’un centre ville hérité du passé</a:t>
            </a:r>
          </a:p>
        </p:txBody>
      </p:sp>
      <p:sp>
        <p:nvSpPr>
          <p:cNvPr id="4" name="Rectangle 3"/>
          <p:cNvSpPr/>
          <p:nvPr/>
        </p:nvSpPr>
        <p:spPr>
          <a:xfrm>
            <a:off x="2411760" y="1700808"/>
            <a:ext cx="5688632" cy="369332"/>
          </a:xfrm>
          <a:prstGeom prst="rect">
            <a:avLst/>
          </a:prstGeom>
          <a:solidFill>
            <a:schemeClr val="bg1"/>
          </a:solidFill>
        </p:spPr>
        <p:txBody>
          <a:bodyPr wrap="square">
            <a:spAutoFit/>
          </a:bodyPr>
          <a:lstStyle/>
          <a:p>
            <a:pPr algn="ctr"/>
            <a:r>
              <a:rPr lang="fr-FR" dirty="0">
                <a:solidFill>
                  <a:schemeClr val="bg2">
                    <a:lumMod val="50000"/>
                  </a:schemeClr>
                </a:solidFill>
                <a:latin typeface="Arial" pitchFamily="34" charset="0"/>
                <a:cs typeface="Arial" pitchFamily="34" charset="0"/>
              </a:rPr>
              <a:t>Généralement les villes sont constituées… </a:t>
            </a:r>
            <a:endParaRPr lang="fr-FR" dirty="0">
              <a:solidFill>
                <a:schemeClr val="bg2">
                  <a:lumMod val="50000"/>
                </a:schemeClr>
              </a:solidFill>
            </a:endParaRPr>
          </a:p>
        </p:txBody>
      </p:sp>
    </p:spTree>
    <p:extLst>
      <p:ext uri="{BB962C8B-B14F-4D97-AF65-F5344CB8AC3E}">
        <p14:creationId xmlns:p14="http://schemas.microsoft.com/office/powerpoint/2010/main" val="194065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27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strVal val="2/3*#ppt_w"/>
                                          </p:val>
                                        </p:tav>
                                        <p:tav tm="100000">
                                          <p:val>
                                            <p:strVal val="#ppt_w"/>
                                          </p:val>
                                        </p:tav>
                                      </p:tavLst>
                                    </p:anim>
                                    <p:anim calcmode="lin" valueType="num">
                                      <p:cBhvr>
                                        <p:cTn id="15" dur="500" fill="hold"/>
                                        <p:tgtEl>
                                          <p:spTgt spid="13"/>
                                        </p:tgtEl>
                                        <p:attrNameLst>
                                          <p:attrName>ppt_h</p:attrName>
                                        </p:attrNameLst>
                                      </p:cBhvr>
                                      <p:tavLst>
                                        <p:tav tm="0">
                                          <p:val>
                                            <p:strVal val="2/3*#ppt_h"/>
                                          </p:val>
                                        </p:tav>
                                        <p:tav tm="100000">
                                          <p:val>
                                            <p:strVal val="#ppt_h"/>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pic>
        <p:nvPicPr>
          <p:cNvPr id="12" name="Picture 4" descr="D:\Documents\Cathy\histoire 2005\coupe agglo no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05" t="19864" r="21504"/>
          <a:stretch/>
        </p:blipFill>
        <p:spPr bwMode="auto">
          <a:xfrm>
            <a:off x="4568619" y="2146851"/>
            <a:ext cx="3053274" cy="133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8" name="Text Box 16"/>
          <p:cNvSpPr txBox="1">
            <a:spLocks noChangeArrowheads="1"/>
          </p:cNvSpPr>
          <p:nvPr/>
        </p:nvSpPr>
        <p:spPr bwMode="auto">
          <a:xfrm>
            <a:off x="5220072" y="3867770"/>
            <a:ext cx="3744416"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1800" dirty="0">
                <a:solidFill>
                  <a:schemeClr val="bg2">
                    <a:lumMod val="50000"/>
                  </a:schemeClr>
                </a:solidFill>
                <a:latin typeface="Arial" pitchFamily="34" charset="0"/>
                <a:cs typeface="Arial" pitchFamily="34" charset="0"/>
              </a:rPr>
              <a:t>Elles possèdent souvent des quartiers  industriels anciens.</a:t>
            </a:r>
          </a:p>
        </p:txBody>
      </p:sp>
      <p:sp>
        <p:nvSpPr>
          <p:cNvPr id="21" name="Rectangle 20"/>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bg2">
                    <a:lumMod val="50000"/>
                  </a:schemeClr>
                </a:solidFill>
                <a:latin typeface="Arial" pitchFamily="34" charset="0"/>
                <a:cs typeface="Arial" pitchFamily="34" charset="0"/>
              </a:rPr>
              <a:t>Un peu d’histoire…</a:t>
            </a:r>
          </a:p>
          <a:p>
            <a:pPr algn="ctr"/>
            <a:r>
              <a:rPr lang="fr-FR" sz="4000" b="1" dirty="0">
                <a:solidFill>
                  <a:schemeClr val="bg2">
                    <a:lumMod val="50000"/>
                  </a:schemeClr>
                </a:solidFill>
                <a:latin typeface="Arial" pitchFamily="34" charset="0"/>
                <a:cs typeface="Arial" pitchFamily="34" charset="0"/>
              </a:rPr>
              <a:t>Constitution des villes</a:t>
            </a:r>
            <a:endParaRPr lang="fr-FR" sz="4000" b="1" dirty="0">
              <a:solidFill>
                <a:schemeClr val="bg2">
                  <a:lumMod val="50000"/>
                </a:schemeClr>
              </a:solidFill>
            </a:endParaRPr>
          </a:p>
        </p:txBody>
      </p:sp>
      <p:pic>
        <p:nvPicPr>
          <p:cNvPr id="22" name="Picture 4" descr="D:\Documents\Cathy\histoire 2005\coupe agglo no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06" t="19864" r="37432"/>
          <a:stretch/>
        </p:blipFill>
        <p:spPr bwMode="auto">
          <a:xfrm>
            <a:off x="4579978" y="2146851"/>
            <a:ext cx="1834074" cy="133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Ellipse 2"/>
          <p:cNvSpPr/>
          <p:nvPr/>
        </p:nvSpPr>
        <p:spPr>
          <a:xfrm>
            <a:off x="6095256" y="2348880"/>
            <a:ext cx="1800200" cy="129614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280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par>
                                <p:cTn id="7" presetID="53" presetClass="entr" presetSubtype="16" fill="hold" grpId="0" nodeType="withEffect">
                                  <p:stCondLst>
                                    <p:cond delay="500"/>
                                  </p:stCondLst>
                                  <p:childTnLst>
                                    <p:set>
                                      <p:cBhvr>
                                        <p:cTn id="8" dur="1" fill="hold">
                                          <p:stCondLst>
                                            <p:cond delay="0"/>
                                          </p:stCondLst>
                                        </p:cTn>
                                        <p:tgtEl>
                                          <p:spTgt spid="18"/>
                                        </p:tgtEl>
                                        <p:attrNameLst>
                                          <p:attrName>style.visibility</p:attrName>
                                        </p:attrNameLst>
                                      </p:cBhvr>
                                      <p:to>
                                        <p:strVal val="visible"/>
                                      </p:to>
                                    </p:set>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fltVal val="0"/>
                                          </p:val>
                                        </p:tav>
                                        <p:tav tm="100000">
                                          <p:val>
                                            <p:strVal val="#ppt_h"/>
                                          </p:val>
                                        </p:tav>
                                      </p:tavLst>
                                    </p:anim>
                                    <p:animEffect transition="in" filter="fade">
                                      <p:cBhvr>
                                        <p:cTn id="11" dur="500"/>
                                        <p:tgtEl>
                                          <p:spTgt spid="18"/>
                                        </p:tgtEl>
                                      </p:cBhvr>
                                    </p:animEffect>
                                  </p:childTnLst>
                                </p:cTn>
                              </p:par>
                              <p:par>
                                <p:cTn id="12" presetID="53" presetClass="entr" presetSubtype="16" fill="hold"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pic>
        <p:nvPicPr>
          <p:cNvPr id="12" name="Picture 4" descr="D:\Documents\Cathy\histoire 2005\coupe agglo no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04" t="19864" r="21504"/>
          <a:stretch/>
        </p:blipFill>
        <p:spPr bwMode="auto">
          <a:xfrm>
            <a:off x="2987824" y="2146851"/>
            <a:ext cx="4645428" cy="133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p:nvSpPr>
        <p:spPr bwMode="auto">
          <a:xfrm>
            <a:off x="2267744" y="3622557"/>
            <a:ext cx="284431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2000" dirty="0">
                <a:solidFill>
                  <a:schemeClr val="accent2">
                    <a:lumMod val="75000"/>
                  </a:schemeClr>
                </a:solidFill>
                <a:latin typeface="Arial" pitchFamily="34" charset="0"/>
                <a:cs typeface="Arial" pitchFamily="34" charset="0"/>
              </a:rPr>
              <a:t>Par exemple, l’activité économique regroupée dans  un quartier des affaires constitué de gratte-ciels.</a:t>
            </a:r>
          </a:p>
        </p:txBody>
      </p:sp>
      <p:sp>
        <p:nvSpPr>
          <p:cNvPr id="15" name="Text Box 12"/>
          <p:cNvSpPr txBox="1">
            <a:spLocks noChangeArrowheads="1"/>
          </p:cNvSpPr>
          <p:nvPr/>
        </p:nvSpPr>
        <p:spPr bwMode="auto">
          <a:xfrm>
            <a:off x="4932040" y="4509120"/>
            <a:ext cx="316835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fr-FR" sz="2000" dirty="0">
                <a:solidFill>
                  <a:schemeClr val="accent4">
                    <a:lumMod val="75000"/>
                  </a:schemeClr>
                </a:solidFill>
                <a:latin typeface="Arial" pitchFamily="34" charset="0"/>
                <a:cs typeface="Arial" pitchFamily="34" charset="0"/>
              </a:rPr>
              <a:t>Autre exemple, logement : </a:t>
            </a:r>
          </a:p>
          <a:p>
            <a:pPr algn="just">
              <a:spcBef>
                <a:spcPct val="50000"/>
              </a:spcBef>
            </a:pPr>
            <a:r>
              <a:rPr lang="fr-FR" sz="2000" dirty="0">
                <a:solidFill>
                  <a:schemeClr val="accent4">
                    <a:lumMod val="75000"/>
                  </a:schemeClr>
                </a:solidFill>
                <a:latin typeface="Arial" pitchFamily="34" charset="0"/>
                <a:cs typeface="Arial" pitchFamily="34" charset="0"/>
              </a:rPr>
              <a:t>Des banlieues s ’étendent à la périphérie</a:t>
            </a:r>
          </a:p>
        </p:txBody>
      </p:sp>
      <p:pic>
        <p:nvPicPr>
          <p:cNvPr id="19" name="Picture 4" descr="D:\Documents\Cathy\histoire 2005\coupe agglo no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05" t="19864" r="21504"/>
          <a:stretch/>
        </p:blipFill>
        <p:spPr bwMode="auto">
          <a:xfrm>
            <a:off x="4579978" y="2146851"/>
            <a:ext cx="3053274" cy="133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bg2">
                    <a:lumMod val="50000"/>
                  </a:schemeClr>
                </a:solidFill>
                <a:latin typeface="Arial" pitchFamily="34" charset="0"/>
                <a:cs typeface="Arial" pitchFamily="34" charset="0"/>
              </a:rPr>
              <a:t>Un peu d’histoire…</a:t>
            </a:r>
          </a:p>
          <a:p>
            <a:pPr algn="ctr"/>
            <a:r>
              <a:rPr lang="fr-FR" sz="4000" b="1" dirty="0">
                <a:solidFill>
                  <a:schemeClr val="bg2">
                    <a:lumMod val="50000"/>
                  </a:schemeClr>
                </a:solidFill>
                <a:latin typeface="Arial" pitchFamily="34" charset="0"/>
                <a:cs typeface="Arial" pitchFamily="34" charset="0"/>
              </a:rPr>
              <a:t>Constitution des villes</a:t>
            </a:r>
            <a:endParaRPr lang="fr-FR" sz="4000" b="1" dirty="0">
              <a:solidFill>
                <a:schemeClr val="bg2">
                  <a:lumMod val="50000"/>
                </a:schemeClr>
              </a:solidFill>
            </a:endParaRPr>
          </a:p>
        </p:txBody>
      </p:sp>
      <p:sp>
        <p:nvSpPr>
          <p:cNvPr id="22" name="Text Box 11"/>
          <p:cNvSpPr txBox="1">
            <a:spLocks noChangeArrowheads="1"/>
          </p:cNvSpPr>
          <p:nvPr/>
        </p:nvSpPr>
        <p:spPr bwMode="auto">
          <a:xfrm>
            <a:off x="2758311" y="1521675"/>
            <a:ext cx="52115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2000" dirty="0">
                <a:solidFill>
                  <a:schemeClr val="bg2">
                    <a:lumMod val="50000"/>
                  </a:schemeClr>
                </a:solidFill>
                <a:latin typeface="Arial" pitchFamily="34" charset="0"/>
                <a:cs typeface="Arial" pitchFamily="34" charset="0"/>
              </a:rPr>
              <a:t>Après la seconde guerre mondiale, on observe la démocratisation de l’automobile</a:t>
            </a:r>
          </a:p>
        </p:txBody>
      </p:sp>
      <p:sp>
        <p:nvSpPr>
          <p:cNvPr id="4" name="Ellipse 3"/>
          <p:cNvSpPr/>
          <p:nvPr/>
        </p:nvSpPr>
        <p:spPr>
          <a:xfrm>
            <a:off x="2627784" y="2229561"/>
            <a:ext cx="2088232" cy="139299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987824" y="3930333"/>
            <a:ext cx="4824536" cy="707886"/>
          </a:xfrm>
          <a:prstGeom prst="rect">
            <a:avLst/>
          </a:prstGeom>
          <a:noFill/>
        </p:spPr>
        <p:txBody>
          <a:bodyPr wrap="square" rtlCol="0">
            <a:spAutoFit/>
          </a:bodyPr>
          <a:lstStyle/>
          <a:p>
            <a:pPr algn="ctr"/>
            <a:r>
              <a:rPr lang="fr-FR" sz="2000" dirty="0">
                <a:solidFill>
                  <a:schemeClr val="bg2">
                    <a:lumMod val="50000"/>
                  </a:schemeClr>
                </a:solidFill>
                <a:latin typeface="Arial" pitchFamily="34" charset="0"/>
                <a:cs typeface="Arial" pitchFamily="34" charset="0"/>
              </a:rPr>
              <a:t>Les villes s’</a:t>
            </a:r>
            <a:r>
              <a:rPr lang="fr-FR" sz="2000" dirty="0" err="1">
                <a:solidFill>
                  <a:schemeClr val="bg2">
                    <a:lumMod val="50000"/>
                  </a:schemeClr>
                </a:solidFill>
                <a:latin typeface="Arial" pitchFamily="34" charset="0"/>
                <a:cs typeface="Arial" pitchFamily="34" charset="0"/>
              </a:rPr>
              <a:t>aggrandissent</a:t>
            </a:r>
            <a:r>
              <a:rPr lang="fr-FR" sz="2000" dirty="0">
                <a:solidFill>
                  <a:schemeClr val="bg2">
                    <a:lumMod val="50000"/>
                  </a:schemeClr>
                </a:solidFill>
                <a:latin typeface="Arial" pitchFamily="34" charset="0"/>
                <a:cs typeface="Arial" pitchFamily="34" charset="0"/>
              </a:rPr>
              <a:t> et leurs fonctions se répartissent en « zones »</a:t>
            </a:r>
          </a:p>
        </p:txBody>
      </p:sp>
      <p:pic>
        <p:nvPicPr>
          <p:cNvPr id="27" name="Picture 4" descr="D:\Documents\Cathy\histoire 2005\coupe agglo no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1" t="19864" r="1766"/>
          <a:stretch/>
        </p:blipFill>
        <p:spPr bwMode="auto">
          <a:xfrm>
            <a:off x="1744222" y="2146851"/>
            <a:ext cx="7380312" cy="133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6" name="Ellipse 25"/>
          <p:cNvSpPr/>
          <p:nvPr/>
        </p:nvSpPr>
        <p:spPr>
          <a:xfrm>
            <a:off x="1475656" y="2233145"/>
            <a:ext cx="1691680" cy="1392996"/>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7452320" y="2116353"/>
            <a:ext cx="1691680" cy="1392996"/>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280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3" presetClass="entr" presetSubtype="272"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2/3*#ppt_w"/>
                                          </p:val>
                                        </p:tav>
                                        <p:tav tm="100000">
                                          <p:val>
                                            <p:strVal val="#ppt_w"/>
                                          </p:val>
                                        </p:tav>
                                      </p:tavLst>
                                    </p:anim>
                                    <p:anim calcmode="lin" valueType="num">
                                      <p:cBhvr>
                                        <p:cTn id="16" dur="500" fill="hold"/>
                                        <p:tgtEl>
                                          <p:spTgt spid="14"/>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strVal val="2/3*#ppt_w"/>
                                          </p:val>
                                        </p:tav>
                                        <p:tav tm="100000">
                                          <p:val>
                                            <p:strVal val="#ppt_w"/>
                                          </p:val>
                                        </p:tav>
                                      </p:tavLst>
                                    </p:anim>
                                    <p:anim calcmode="lin" valueType="num">
                                      <p:cBhvr>
                                        <p:cTn id="26" dur="500" fill="hold"/>
                                        <p:tgtEl>
                                          <p:spTgt spid="15"/>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P spid="22" grpId="0"/>
      <p:bldP spid="4" grpId="0" animBg="1"/>
      <p:bldP spid="7" grpId="0"/>
      <p:bldP spid="26"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D:\Documents\Cathy\histoire 2005\coupe agglo nor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1" t="19864" r="1766"/>
          <a:stretch/>
        </p:blipFill>
        <p:spPr bwMode="auto">
          <a:xfrm>
            <a:off x="1744222" y="2146851"/>
            <a:ext cx="7380312" cy="133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3"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21" name="Rectangle 20"/>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bg2">
                    <a:lumMod val="50000"/>
                  </a:schemeClr>
                </a:solidFill>
                <a:latin typeface="Arial" pitchFamily="34" charset="0"/>
                <a:cs typeface="Arial" pitchFamily="34" charset="0"/>
              </a:rPr>
              <a:t>Un peu d’histoire…</a:t>
            </a:r>
          </a:p>
          <a:p>
            <a:pPr algn="ctr"/>
            <a:r>
              <a:rPr lang="fr-FR" sz="4000" b="1" dirty="0">
                <a:solidFill>
                  <a:schemeClr val="bg2">
                    <a:lumMod val="50000"/>
                  </a:schemeClr>
                </a:solidFill>
                <a:latin typeface="Arial" pitchFamily="34" charset="0"/>
                <a:cs typeface="Arial" pitchFamily="34" charset="0"/>
              </a:rPr>
              <a:t>Constitution des villes</a:t>
            </a:r>
            <a:endParaRPr lang="fr-FR" sz="4000" b="1" dirty="0">
              <a:solidFill>
                <a:schemeClr val="bg2">
                  <a:lumMod val="50000"/>
                </a:schemeClr>
              </a:solidFill>
            </a:endParaRPr>
          </a:p>
        </p:txBody>
      </p:sp>
      <p:sp>
        <p:nvSpPr>
          <p:cNvPr id="16" name="ZoneTexte 15"/>
          <p:cNvSpPr txBox="1"/>
          <p:nvPr/>
        </p:nvSpPr>
        <p:spPr>
          <a:xfrm>
            <a:off x="1907705" y="4521894"/>
            <a:ext cx="2376264" cy="2031325"/>
          </a:xfrm>
          <a:prstGeom prst="rect">
            <a:avLst/>
          </a:prstGeom>
          <a:solidFill>
            <a:schemeClr val="accent1">
              <a:lumMod val="40000"/>
              <a:lumOff val="60000"/>
            </a:schemeClr>
          </a:solidFill>
        </p:spPr>
        <p:txBody>
          <a:bodyPr wrap="square" rtlCol="0">
            <a:spAutoFit/>
          </a:bodyPr>
          <a:lstStyle/>
          <a:p>
            <a:pPr algn="r"/>
            <a:r>
              <a:rPr lang="fr-FR" dirty="0">
                <a:solidFill>
                  <a:schemeClr val="bg2">
                    <a:lumMod val="50000"/>
                  </a:schemeClr>
                </a:solidFill>
                <a:latin typeface="Arial" pitchFamily="34" charset="0"/>
                <a:cs typeface="Arial" pitchFamily="34" charset="0"/>
              </a:rPr>
              <a:t>Fonction administrative</a:t>
            </a:r>
          </a:p>
          <a:p>
            <a:pPr algn="r"/>
            <a:r>
              <a:rPr lang="fr-FR" dirty="0">
                <a:solidFill>
                  <a:schemeClr val="bg2">
                    <a:lumMod val="50000"/>
                  </a:schemeClr>
                </a:solidFill>
                <a:latin typeface="Arial" pitchFamily="34" charset="0"/>
                <a:cs typeface="Arial" pitchFamily="34" charset="0"/>
              </a:rPr>
              <a:t>&amp; politique</a:t>
            </a:r>
          </a:p>
          <a:p>
            <a:pPr algn="r"/>
            <a:endParaRPr lang="fr-FR" dirty="0">
              <a:solidFill>
                <a:schemeClr val="bg2">
                  <a:lumMod val="50000"/>
                </a:schemeClr>
              </a:solidFill>
              <a:latin typeface="Arial" pitchFamily="34" charset="0"/>
              <a:cs typeface="Arial" pitchFamily="34" charset="0"/>
            </a:endParaRPr>
          </a:p>
          <a:p>
            <a:pPr algn="r"/>
            <a:endParaRPr lang="fr-FR" dirty="0">
              <a:solidFill>
                <a:schemeClr val="bg2">
                  <a:lumMod val="50000"/>
                </a:schemeClr>
              </a:solidFill>
              <a:latin typeface="Arial" pitchFamily="34" charset="0"/>
              <a:cs typeface="Arial" pitchFamily="34" charset="0"/>
            </a:endParaRPr>
          </a:p>
          <a:p>
            <a:pPr algn="r"/>
            <a:endParaRPr lang="fr-FR" dirty="0">
              <a:solidFill>
                <a:schemeClr val="bg2">
                  <a:lumMod val="50000"/>
                </a:schemeClr>
              </a:solidFill>
              <a:latin typeface="Arial" pitchFamily="34" charset="0"/>
              <a:cs typeface="Arial" pitchFamily="34" charset="0"/>
            </a:endParaRPr>
          </a:p>
          <a:p>
            <a:pPr algn="r"/>
            <a:endParaRPr lang="fr-FR" dirty="0">
              <a:solidFill>
                <a:schemeClr val="bg2">
                  <a:lumMod val="50000"/>
                </a:schemeClr>
              </a:solidFill>
              <a:latin typeface="Arial" pitchFamily="34" charset="0"/>
              <a:cs typeface="Arial" pitchFamily="34" charset="0"/>
            </a:endParaRPr>
          </a:p>
        </p:txBody>
      </p:sp>
      <p:sp>
        <p:nvSpPr>
          <p:cNvPr id="33" name="Rectangle 32"/>
          <p:cNvSpPr/>
          <p:nvPr/>
        </p:nvSpPr>
        <p:spPr>
          <a:xfrm>
            <a:off x="2411760" y="1700808"/>
            <a:ext cx="5688632" cy="369332"/>
          </a:xfrm>
          <a:prstGeom prst="rect">
            <a:avLst/>
          </a:prstGeom>
          <a:solidFill>
            <a:schemeClr val="bg1"/>
          </a:solidFill>
        </p:spPr>
        <p:txBody>
          <a:bodyPr wrap="square">
            <a:spAutoFit/>
          </a:bodyPr>
          <a:lstStyle/>
          <a:p>
            <a:pPr algn="ctr"/>
            <a:r>
              <a:rPr lang="fr-FR" dirty="0">
                <a:solidFill>
                  <a:schemeClr val="bg2">
                    <a:lumMod val="50000"/>
                  </a:schemeClr>
                </a:solidFill>
                <a:latin typeface="Arial" pitchFamily="34" charset="0"/>
                <a:cs typeface="Arial" pitchFamily="34" charset="0"/>
              </a:rPr>
              <a:t>Les autres principales fonctions sont :</a:t>
            </a:r>
            <a:endParaRPr lang="fr-FR" dirty="0">
              <a:solidFill>
                <a:schemeClr val="bg2">
                  <a:lumMod val="50000"/>
                </a:schemeClr>
              </a:solidFill>
            </a:endParaRPr>
          </a:p>
        </p:txBody>
      </p:sp>
      <p:pic>
        <p:nvPicPr>
          <p:cNvPr id="23" name="Picture 9" descr="http://alain.caraco.free.fr/blog/images/tram/tram_lyon_0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520087"/>
            <a:ext cx="3072000" cy="2304000"/>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5968414" y="2132856"/>
            <a:ext cx="2304256" cy="646331"/>
          </a:xfrm>
          <a:prstGeom prst="rect">
            <a:avLst/>
          </a:prstGeom>
          <a:solidFill>
            <a:schemeClr val="accent3">
              <a:lumMod val="40000"/>
              <a:lumOff val="60000"/>
            </a:schemeClr>
          </a:solidFill>
        </p:spPr>
        <p:txBody>
          <a:bodyPr wrap="square" rtlCol="0">
            <a:spAutoFit/>
          </a:bodyPr>
          <a:lstStyle/>
          <a:p>
            <a:pPr algn="ctr"/>
            <a:r>
              <a:rPr lang="fr-FR" dirty="0">
                <a:solidFill>
                  <a:schemeClr val="bg2">
                    <a:lumMod val="50000"/>
                  </a:schemeClr>
                </a:solidFill>
                <a:latin typeface="Arial" pitchFamily="34" charset="0"/>
                <a:cs typeface="Arial" pitchFamily="34" charset="0"/>
              </a:rPr>
              <a:t>Fonction transport et communication</a:t>
            </a:r>
          </a:p>
        </p:txBody>
      </p:sp>
      <p:pic>
        <p:nvPicPr>
          <p:cNvPr id="29" name="Picture 2" descr="http://www.lalouvesc.com/images/mairi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5193352"/>
            <a:ext cx="1404000" cy="1404000"/>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2341850" y="1559026"/>
            <a:ext cx="2878222" cy="2308324"/>
          </a:xfrm>
          <a:prstGeom prst="rect">
            <a:avLst/>
          </a:prstGeom>
          <a:solidFill>
            <a:schemeClr val="accent6">
              <a:lumMod val="60000"/>
              <a:lumOff val="40000"/>
            </a:schemeClr>
          </a:solidFill>
        </p:spPr>
        <p:txBody>
          <a:bodyPr wrap="square" rtlCol="0">
            <a:spAutoFit/>
          </a:bodyPr>
          <a:lstStyle/>
          <a:p>
            <a:pPr algn="ctr"/>
            <a:endParaRPr lang="fr-FR" dirty="0">
              <a:solidFill>
                <a:schemeClr val="bg2">
                  <a:lumMod val="50000"/>
                </a:schemeClr>
              </a:solidFill>
              <a:latin typeface="Arial" pitchFamily="34" charset="0"/>
              <a:cs typeface="Arial" pitchFamily="34" charset="0"/>
            </a:endParaRPr>
          </a:p>
          <a:p>
            <a:pPr algn="ctr"/>
            <a:endParaRPr lang="fr-FR" dirty="0">
              <a:solidFill>
                <a:schemeClr val="bg2">
                  <a:lumMod val="50000"/>
                </a:schemeClr>
              </a:solidFill>
              <a:latin typeface="Arial" pitchFamily="34" charset="0"/>
              <a:cs typeface="Arial" pitchFamily="34" charset="0"/>
            </a:endParaRPr>
          </a:p>
          <a:p>
            <a:pPr algn="ctr"/>
            <a:endParaRPr lang="fr-FR" dirty="0">
              <a:solidFill>
                <a:schemeClr val="bg2">
                  <a:lumMod val="50000"/>
                </a:schemeClr>
              </a:solidFill>
              <a:latin typeface="Arial" pitchFamily="34" charset="0"/>
              <a:cs typeface="Arial" pitchFamily="34" charset="0"/>
            </a:endParaRPr>
          </a:p>
          <a:p>
            <a:pPr algn="ctr"/>
            <a:endParaRPr lang="fr-FR" dirty="0">
              <a:solidFill>
                <a:schemeClr val="bg2">
                  <a:lumMod val="50000"/>
                </a:schemeClr>
              </a:solidFill>
              <a:latin typeface="Arial" pitchFamily="34" charset="0"/>
              <a:cs typeface="Arial" pitchFamily="34" charset="0"/>
            </a:endParaRPr>
          </a:p>
          <a:p>
            <a:pPr algn="ctr"/>
            <a:endParaRPr lang="fr-FR" dirty="0">
              <a:solidFill>
                <a:schemeClr val="bg2">
                  <a:lumMod val="50000"/>
                </a:schemeClr>
              </a:solidFill>
              <a:latin typeface="Arial" pitchFamily="34" charset="0"/>
              <a:cs typeface="Arial" pitchFamily="34" charset="0"/>
            </a:endParaRPr>
          </a:p>
          <a:p>
            <a:pPr algn="ctr"/>
            <a:endParaRPr lang="fr-FR" dirty="0">
              <a:solidFill>
                <a:schemeClr val="bg2">
                  <a:lumMod val="50000"/>
                </a:schemeClr>
              </a:solidFill>
              <a:latin typeface="Arial" pitchFamily="34" charset="0"/>
              <a:cs typeface="Arial" pitchFamily="34" charset="0"/>
            </a:endParaRPr>
          </a:p>
          <a:p>
            <a:pPr algn="ctr"/>
            <a:endParaRPr lang="fr-FR" dirty="0">
              <a:solidFill>
                <a:schemeClr val="bg2">
                  <a:lumMod val="50000"/>
                </a:schemeClr>
              </a:solidFill>
              <a:latin typeface="Arial" pitchFamily="34" charset="0"/>
              <a:cs typeface="Arial" pitchFamily="34" charset="0"/>
            </a:endParaRPr>
          </a:p>
          <a:p>
            <a:pPr algn="ctr"/>
            <a:r>
              <a:rPr lang="fr-FR" dirty="0">
                <a:solidFill>
                  <a:schemeClr val="bg2">
                    <a:lumMod val="50000"/>
                  </a:schemeClr>
                </a:solidFill>
                <a:latin typeface="Arial" pitchFamily="34" charset="0"/>
                <a:cs typeface="Arial" pitchFamily="34" charset="0"/>
              </a:rPr>
              <a:t>Fonction culturelle</a:t>
            </a:r>
          </a:p>
        </p:txBody>
      </p:sp>
      <p:pic>
        <p:nvPicPr>
          <p:cNvPr id="3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1628800"/>
            <a:ext cx="271507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3422" y="3932905"/>
            <a:ext cx="21145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5172931" y="5651956"/>
            <a:ext cx="1875532" cy="369332"/>
          </a:xfrm>
          <a:prstGeom prst="rect">
            <a:avLst/>
          </a:prstGeom>
          <a:solidFill>
            <a:schemeClr val="accent1">
              <a:lumMod val="20000"/>
              <a:lumOff val="80000"/>
            </a:schemeClr>
          </a:solidFill>
        </p:spPr>
        <p:txBody>
          <a:bodyPr wrap="square" rtlCol="0">
            <a:spAutoFit/>
          </a:bodyPr>
          <a:lstStyle/>
          <a:p>
            <a:pPr algn="ctr"/>
            <a:r>
              <a:rPr lang="fr-FR" dirty="0">
                <a:solidFill>
                  <a:schemeClr val="bg2">
                    <a:lumMod val="50000"/>
                  </a:schemeClr>
                </a:solidFill>
                <a:latin typeface="Arial" pitchFamily="34" charset="0"/>
                <a:cs typeface="Arial" pitchFamily="34" charset="0"/>
              </a:rPr>
              <a:t>Commerce</a:t>
            </a:r>
          </a:p>
        </p:txBody>
      </p:sp>
    </p:spTree>
    <p:extLst>
      <p:ext uri="{BB962C8B-B14F-4D97-AF65-F5344CB8AC3E}">
        <p14:creationId xmlns:p14="http://schemas.microsoft.com/office/powerpoint/2010/main" val="18022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17" presetID="5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41" presetID="53"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nodeType="withEffect">
                                  <p:stCondLst>
                                    <p:cond delay="0"/>
                                  </p:stCondLst>
                                  <p:childTnLst>
                                    <p:set>
                                      <p:cBhvr>
                                        <p:cTn id="54" dur="1" fill="hold">
                                          <p:stCondLst>
                                            <p:cond delay="0"/>
                                          </p:stCondLst>
                                        </p:cTn>
                                        <p:tgtEl>
                                          <p:spTgt spid="6145"/>
                                        </p:tgtEl>
                                        <p:attrNameLst>
                                          <p:attrName>style.visibility</p:attrName>
                                        </p:attrNameLst>
                                      </p:cBhvr>
                                      <p:to>
                                        <p:strVal val="visible"/>
                                      </p:to>
                                    </p:set>
                                    <p:anim calcmode="lin" valueType="num">
                                      <p:cBhvr>
                                        <p:cTn id="55" dur="500" fill="hold"/>
                                        <p:tgtEl>
                                          <p:spTgt spid="6145"/>
                                        </p:tgtEl>
                                        <p:attrNameLst>
                                          <p:attrName>ppt_w</p:attrName>
                                        </p:attrNameLst>
                                      </p:cBhvr>
                                      <p:tavLst>
                                        <p:tav tm="0">
                                          <p:val>
                                            <p:fltVal val="0"/>
                                          </p:val>
                                        </p:tav>
                                        <p:tav tm="100000">
                                          <p:val>
                                            <p:strVal val="#ppt_w"/>
                                          </p:val>
                                        </p:tav>
                                      </p:tavLst>
                                    </p:anim>
                                    <p:anim calcmode="lin" valueType="num">
                                      <p:cBhvr>
                                        <p:cTn id="56" dur="500" fill="hold"/>
                                        <p:tgtEl>
                                          <p:spTgt spid="6145"/>
                                        </p:tgtEl>
                                        <p:attrNameLst>
                                          <p:attrName>ppt_h</p:attrName>
                                        </p:attrNameLst>
                                      </p:cBhvr>
                                      <p:tavLst>
                                        <p:tav tm="0">
                                          <p:val>
                                            <p:fltVal val="0"/>
                                          </p:val>
                                        </p:tav>
                                        <p:tav tm="100000">
                                          <p:val>
                                            <p:strVal val="#ppt_h"/>
                                          </p:val>
                                        </p:tav>
                                      </p:tavLst>
                                    </p:anim>
                                    <p:animEffect transition="in" filter="fade">
                                      <p:cBhvr>
                                        <p:cTn id="57"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24" grpId="0" animBg="1"/>
      <p:bldP spid="30"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D:\Documents\Cathy\histoire 2005\coupe agglo nor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1" t="19864" r="1766"/>
          <a:stretch/>
        </p:blipFill>
        <p:spPr bwMode="auto">
          <a:xfrm>
            <a:off x="1744222" y="2146851"/>
            <a:ext cx="7380312" cy="133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3"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21" name="Rectangle 20"/>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bg2">
                    <a:lumMod val="50000"/>
                  </a:schemeClr>
                </a:solidFill>
                <a:latin typeface="Arial" pitchFamily="34" charset="0"/>
                <a:cs typeface="Arial" pitchFamily="34" charset="0"/>
              </a:rPr>
              <a:t>Un peu d’histoire…</a:t>
            </a:r>
          </a:p>
          <a:p>
            <a:pPr algn="ctr"/>
            <a:r>
              <a:rPr lang="fr-FR" sz="4000" b="1" dirty="0">
                <a:solidFill>
                  <a:schemeClr val="bg2">
                    <a:lumMod val="50000"/>
                  </a:schemeClr>
                </a:solidFill>
                <a:latin typeface="Arial" pitchFamily="34" charset="0"/>
                <a:cs typeface="Arial" pitchFamily="34" charset="0"/>
              </a:rPr>
              <a:t>Constitution des villes</a:t>
            </a:r>
            <a:endParaRPr lang="fr-FR" sz="4000" b="1" dirty="0">
              <a:solidFill>
                <a:schemeClr val="bg2">
                  <a:lumMod val="50000"/>
                </a:schemeClr>
              </a:solidFill>
            </a:endParaRPr>
          </a:p>
        </p:txBody>
      </p:sp>
      <p:sp>
        <p:nvSpPr>
          <p:cNvPr id="6" name="Double flèche horizontale 5"/>
          <p:cNvSpPr/>
          <p:nvPr/>
        </p:nvSpPr>
        <p:spPr>
          <a:xfrm>
            <a:off x="1979711" y="3707503"/>
            <a:ext cx="6768752" cy="955848"/>
          </a:xfrm>
          <a:prstGeom prst="leftRightArrow">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b="1" u="sng" dirty="0">
                <a:solidFill>
                  <a:schemeClr val="bg2">
                    <a:lumMod val="50000"/>
                  </a:schemeClr>
                </a:solidFill>
                <a:latin typeface="Arial" pitchFamily="34" charset="0"/>
                <a:cs typeface="Arial" pitchFamily="34" charset="0"/>
              </a:rPr>
              <a:t>L’étalement urbain </a:t>
            </a:r>
            <a:r>
              <a:rPr lang="fr-FR" dirty="0">
                <a:solidFill>
                  <a:schemeClr val="bg2">
                    <a:lumMod val="50000"/>
                  </a:schemeClr>
                </a:solidFill>
                <a:latin typeface="Arial" pitchFamily="34" charset="0"/>
                <a:cs typeface="Arial" pitchFamily="34" charset="0"/>
              </a:rPr>
              <a:t>est lié au déplacement en voiture</a:t>
            </a:r>
          </a:p>
        </p:txBody>
      </p:sp>
      <p:sp>
        <p:nvSpPr>
          <p:cNvPr id="16" name="Text Box 11"/>
          <p:cNvSpPr txBox="1">
            <a:spLocks noChangeArrowheads="1"/>
          </p:cNvSpPr>
          <p:nvPr/>
        </p:nvSpPr>
        <p:spPr bwMode="auto">
          <a:xfrm>
            <a:off x="2758311" y="1521675"/>
            <a:ext cx="52115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2000" dirty="0">
                <a:solidFill>
                  <a:schemeClr val="bg2">
                    <a:lumMod val="50000"/>
                  </a:schemeClr>
                </a:solidFill>
                <a:latin typeface="Arial" pitchFamily="34" charset="0"/>
                <a:cs typeface="Arial" pitchFamily="34" charset="0"/>
              </a:rPr>
              <a:t>Après la seconde guerre mondiale, on observe la démocratisation de l’automobile</a:t>
            </a:r>
          </a:p>
        </p:txBody>
      </p:sp>
    </p:spTree>
    <p:extLst>
      <p:ext uri="{BB962C8B-B14F-4D97-AF65-F5344CB8AC3E}">
        <p14:creationId xmlns:p14="http://schemas.microsoft.com/office/powerpoint/2010/main" val="20694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1547664" cy="5445224"/>
          </a:xfrm>
        </p:spPr>
        <p:txBody>
          <a:bodyPr vert="vert270">
            <a:normAutofit fontScale="90000"/>
          </a:bodyPr>
          <a:lstStyle/>
          <a:p>
            <a:r>
              <a:rPr lang="fr-FR" sz="3600" dirty="0">
                <a:solidFill>
                  <a:schemeClr val="accent1">
                    <a:lumMod val="50000"/>
                  </a:schemeClr>
                </a:solidFill>
                <a:latin typeface="Arial" pitchFamily="34" charset="0"/>
                <a:cs typeface="Arial" pitchFamily="34" charset="0"/>
              </a:rPr>
              <a:t>éco quartier ou quartier durable</a:t>
            </a:r>
            <a:br>
              <a:rPr lang="fr-FR" dirty="0"/>
            </a:br>
            <a:endParaRPr lang="fr-FR" dirty="0"/>
          </a:p>
        </p:txBody>
      </p:sp>
      <p:pic>
        <p:nvPicPr>
          <p:cNvPr id="5" name="Picture 4"/>
          <p:cNvPicPr>
            <a:picLocks noChangeAspect="1" noChangeArrowheads="1"/>
          </p:cNvPicPr>
          <p:nvPr/>
        </p:nvPicPr>
        <p:blipFill>
          <a:blip r:embed="rId2" cstate="print"/>
          <a:srcRect l="21272" t="10372" r="6153" b="10371"/>
          <a:stretch>
            <a:fillRect/>
          </a:stretch>
        </p:blipFill>
        <p:spPr bwMode="auto">
          <a:xfrm>
            <a:off x="0" y="0"/>
            <a:ext cx="1763688" cy="1412776"/>
          </a:xfrm>
          <a:prstGeom prst="rect">
            <a:avLst/>
          </a:prstGeom>
          <a:noFill/>
          <a:ln w="9525">
            <a:noFill/>
            <a:miter lim="800000"/>
            <a:headEnd/>
            <a:tailEnd/>
          </a:ln>
        </p:spPr>
      </p:pic>
      <p:sp>
        <p:nvSpPr>
          <p:cNvPr id="6" name="Rectangle 5"/>
          <p:cNvSpPr/>
          <p:nvPr/>
        </p:nvSpPr>
        <p:spPr>
          <a:xfrm>
            <a:off x="2411760" y="188640"/>
            <a:ext cx="5904656" cy="1323439"/>
          </a:xfrm>
          <a:prstGeom prst="rect">
            <a:avLst/>
          </a:prstGeom>
          <a:effectLst>
            <a:outerShdw blurRad="50800" dist="38100" dir="16200000" rotWithShape="0">
              <a:prstClr val="black">
                <a:alpha val="40000"/>
              </a:prstClr>
            </a:outerShdw>
            <a:reflection blurRad="6350" stA="50000" endA="300" endPos="55500" dist="50800" dir="5400000" sy="-100000" algn="bl" rotWithShape="0"/>
          </a:effectLst>
        </p:spPr>
        <p:txBody>
          <a:bodyPr wrap="square">
            <a:spAutoFit/>
          </a:bodyPr>
          <a:lstStyle/>
          <a:p>
            <a:pPr algn="ctr"/>
            <a:r>
              <a:rPr lang="fr-FR" sz="4000" b="1" dirty="0">
                <a:solidFill>
                  <a:schemeClr val="bg2">
                    <a:lumMod val="50000"/>
                  </a:schemeClr>
                </a:solidFill>
                <a:latin typeface="Arial" pitchFamily="34" charset="0"/>
                <a:cs typeface="Arial" pitchFamily="34" charset="0"/>
              </a:rPr>
              <a:t>Un peu d’histoire…</a:t>
            </a:r>
          </a:p>
          <a:p>
            <a:pPr algn="ctr"/>
            <a:r>
              <a:rPr lang="fr-FR" sz="4000" b="1" dirty="0">
                <a:solidFill>
                  <a:schemeClr val="bg2">
                    <a:lumMod val="50000"/>
                  </a:schemeClr>
                </a:solidFill>
                <a:latin typeface="Arial" pitchFamily="34" charset="0"/>
                <a:cs typeface="Arial" pitchFamily="34" charset="0"/>
              </a:rPr>
              <a:t>… en bref</a:t>
            </a:r>
            <a:endParaRPr lang="fr-FR" sz="4000" b="1" dirty="0">
              <a:solidFill>
                <a:schemeClr val="bg2">
                  <a:lumMod val="50000"/>
                </a:schemeClr>
              </a:solidFill>
            </a:endParaRPr>
          </a:p>
        </p:txBody>
      </p:sp>
      <p:sp>
        <p:nvSpPr>
          <p:cNvPr id="2049" name="Rectangle 1"/>
          <p:cNvSpPr>
            <a:spLocks noChangeArrowheads="1"/>
          </p:cNvSpPr>
          <p:nvPr/>
        </p:nvSpPr>
        <p:spPr bwMode="auto">
          <a:xfrm>
            <a:off x="2411760" y="2319175"/>
            <a:ext cx="6624736" cy="3270065"/>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lvl="0" eaLnBrk="0" fontAlgn="base" hangingPunct="0">
              <a:spcBef>
                <a:spcPct val="0"/>
              </a:spcBef>
              <a:spcAft>
                <a:spcPct val="0"/>
              </a:spcAft>
            </a:pPr>
            <a:r>
              <a:rPr lang="fr-FR" sz="2000" dirty="0">
                <a:solidFill>
                  <a:schemeClr val="bg2">
                    <a:lumMod val="50000"/>
                  </a:schemeClr>
                </a:solidFill>
                <a:latin typeface="Arial" pitchFamily="34" charset="0"/>
                <a:ea typeface="Times New Roman" pitchFamily="18" charset="0"/>
                <a:cs typeface="Arial" pitchFamily="34" charset="0"/>
              </a:rPr>
              <a:t>Autrefois, les fonctions des villes étaient étroitement mêlées dans le tissu urbain.</a:t>
            </a:r>
          </a:p>
          <a:p>
            <a:pPr lvl="0" eaLnBrk="0" fontAlgn="base" hangingPunct="0">
              <a:spcBef>
                <a:spcPct val="0"/>
              </a:spcBef>
              <a:spcAft>
                <a:spcPct val="0"/>
              </a:spcAft>
            </a:pPr>
            <a:endParaRPr lang="fr-FR" sz="2000" dirty="0">
              <a:solidFill>
                <a:schemeClr val="bg2">
                  <a:lumMod val="50000"/>
                </a:schemeClr>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fr-FR" sz="2000" dirty="0">
                <a:solidFill>
                  <a:schemeClr val="bg2">
                    <a:lumMod val="50000"/>
                  </a:schemeClr>
                </a:solidFill>
                <a:latin typeface="Arial" pitchFamily="34" charset="0"/>
                <a:ea typeface="Times New Roman" pitchFamily="18" charset="0"/>
                <a:cs typeface="Arial" pitchFamily="34" charset="0"/>
              </a:rPr>
              <a:t>L'urbanisme d'après guerre est caractérisé par le  "tout voiture" et la séparation des fonctions.</a:t>
            </a:r>
          </a:p>
          <a:p>
            <a:pPr lvl="0" eaLnBrk="0" fontAlgn="base" hangingPunct="0">
              <a:spcBef>
                <a:spcPct val="0"/>
              </a:spcBef>
              <a:spcAft>
                <a:spcPct val="0"/>
              </a:spcAft>
            </a:pPr>
            <a:endParaRPr lang="fr-FR" sz="2000" dirty="0">
              <a:solidFill>
                <a:schemeClr val="bg2">
                  <a:lumMod val="50000"/>
                </a:schemeClr>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fr-FR" sz="2000" dirty="0">
                <a:solidFill>
                  <a:schemeClr val="bg2">
                    <a:lumMod val="50000"/>
                  </a:schemeClr>
                </a:solidFill>
                <a:latin typeface="Arial" pitchFamily="34" charset="0"/>
                <a:ea typeface="Times New Roman" pitchFamily="18" charset="0"/>
                <a:cs typeface="Arial" pitchFamily="34" charset="0"/>
              </a:rPr>
              <a:t>Aujourd’hui, nous sommes confrontés à l'étalement urbain et aux  zones "monofonctionnelles" (zones résidentielles, zones commerciales, zones industrielles, zones tertiaires, …).</a:t>
            </a:r>
            <a:endParaRPr kumimoji="0" lang="fr-FR" sz="2000" i="0" u="none" strike="noStrike" cap="none" normalizeH="0" baseline="0" dirty="0">
              <a:ln>
                <a:noFill/>
              </a:ln>
              <a:solidFill>
                <a:schemeClr val="bg2">
                  <a:lumMod val="50000"/>
                </a:schemeClr>
              </a:solidFill>
              <a:effectLst/>
              <a:latin typeface="Arial" pitchFamily="34" charset="0"/>
              <a:cs typeface="Arial" pitchFamily="34" charset="0"/>
            </a:endParaRPr>
          </a:p>
        </p:txBody>
      </p:sp>
      <p:sp>
        <p:nvSpPr>
          <p:cNvPr id="3" name="ZoneTexte 2"/>
          <p:cNvSpPr txBox="1"/>
          <p:nvPr/>
        </p:nvSpPr>
        <p:spPr>
          <a:xfrm>
            <a:off x="4427984" y="5951501"/>
            <a:ext cx="4370446" cy="707886"/>
          </a:xfrm>
          <a:prstGeom prst="rect">
            <a:avLst/>
          </a:prstGeom>
          <a:noFill/>
        </p:spPr>
        <p:txBody>
          <a:bodyPr wrap="square" rtlCol="0">
            <a:spAutoFit/>
          </a:bodyPr>
          <a:lstStyle/>
          <a:p>
            <a:pPr algn="just"/>
            <a:r>
              <a:rPr lang="fr-FR" sz="2000" b="1" dirty="0">
                <a:solidFill>
                  <a:schemeClr val="accent2">
                    <a:lumMod val="75000"/>
                  </a:schemeClr>
                </a:solidFill>
                <a:latin typeface="Arial" pitchFamily="34" charset="0"/>
                <a:cs typeface="Arial" pitchFamily="34" charset="0"/>
              </a:rPr>
              <a:t>Les  villes d’aujourd’hui montrent de nombreux dysfonctionnements</a:t>
            </a:r>
          </a:p>
        </p:txBody>
      </p:sp>
    </p:spTree>
    <p:extLst>
      <p:ext uri="{BB962C8B-B14F-4D97-AF65-F5344CB8AC3E}">
        <p14:creationId xmlns:p14="http://schemas.microsoft.com/office/powerpoint/2010/main" val="36575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3057</TotalTime>
  <Words>1474</Words>
  <Application>Microsoft Office PowerPoint</Application>
  <PresentationFormat>Affichage à l'écran (4:3)</PresentationFormat>
  <Paragraphs>207</Paragraphs>
  <Slides>33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Century Schoolbook</vt:lpstr>
      <vt:lpstr>Wingdings</vt:lpstr>
      <vt:lpstr>Wingdings 2</vt:lpstr>
      <vt:lpstr>Oriel</vt:lpstr>
      <vt:lpstr>éco quartier ou quartier durable </vt:lpstr>
      <vt:lpstr>éco quartier ou quartier durable </vt:lpstr>
      <vt:lpstr>éco quartier ou quartier durable </vt:lpstr>
      <vt:lpstr>éco quartier ou quartier durable </vt:lpstr>
      <vt:lpstr>éco quartier ou quartier durable </vt:lpstr>
      <vt:lpstr>éco quartier ou quartier durable </vt:lpstr>
      <vt:lpstr>éco quartier ou quartier durable </vt:lpstr>
      <vt:lpstr>éco quartier ou quartier durable </vt:lpstr>
      <vt:lpstr>éco quartier ou quartier durable </vt:lpstr>
      <vt:lpstr>éco quartier ou quartier durable </vt:lpstr>
      <vt:lpstr>éco quartier ou quartier durable </vt:lpstr>
      <vt:lpstr>éco quartier ou quartier durable </vt:lpstr>
      <vt:lpstr>éco quartier ou quartier durable </vt:lpstr>
      <vt:lpstr>éco quartier ou quartier durable </vt:lpstr>
      <vt:lpstr>éco quartier ou quartier durable </vt:lpstr>
      <vt:lpstr>trois piliers sont à la base d’un éco-quartier </vt:lpstr>
      <vt:lpstr>trois piliers sont à la base d’un éco-quartier </vt:lpstr>
      <vt:lpstr>En résumé, c’est quoi un ÉCO-QUARTIER?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Trois piliers sont à la base d’un Éco-quartier</dc:title>
  <dc:creator>LYCEE PASTEUR</dc:creator>
  <cp:lastModifiedBy>Hotman EL AIRECH</cp:lastModifiedBy>
  <cp:revision>97</cp:revision>
  <cp:lastPrinted>2011-09-10T07:12:58Z</cp:lastPrinted>
  <dcterms:created xsi:type="dcterms:W3CDTF">2011-05-31T21:05:05Z</dcterms:created>
  <dcterms:modified xsi:type="dcterms:W3CDTF">2023-12-26T15:48:34Z</dcterms:modified>
</cp:coreProperties>
</file>