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3" r:id="rId12"/>
    <p:sldId id="261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7" r:id="rId22"/>
    <p:sldId id="276" r:id="rId23"/>
    <p:sldId id="277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8F234-24B8-4EF4-AB20-AEE58E838F7A}" v="3" dt="2019-05-20T17:58:39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74" autoAdjust="0"/>
    <p:restoredTop sz="94660"/>
  </p:normalViewPr>
  <p:slideViewPr>
    <p:cSldViewPr snapToGrid="0">
      <p:cViewPr>
        <p:scale>
          <a:sx n="66" d="100"/>
          <a:sy n="66" d="100"/>
        </p:scale>
        <p:origin x="-858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 deno" userId="521ec9e09e7017f1" providerId="Windows Live" clId="Web-{77F8F234-24B8-4EF4-AB20-AEE58E838F7A}"/>
    <pc:docChg chg="addSld delSld modSld sldOrd">
      <pc:chgData name="Will deno" userId="521ec9e09e7017f1" providerId="Windows Live" clId="Web-{77F8F234-24B8-4EF4-AB20-AEE58E838F7A}" dt="2019-05-20T18:01:06.403" v="308" actId="1076"/>
      <pc:docMkLst>
        <pc:docMk/>
      </pc:docMkLst>
      <pc:sldChg chg="modSp">
        <pc:chgData name="Will deno" userId="521ec9e09e7017f1" providerId="Windows Live" clId="Web-{77F8F234-24B8-4EF4-AB20-AEE58E838F7A}" dt="2019-05-20T17:50:05.418" v="38" actId="20577"/>
        <pc:sldMkLst>
          <pc:docMk/>
          <pc:sldMk cId="1469290443" sldId="257"/>
        </pc:sldMkLst>
        <pc:spChg chg="mod">
          <ac:chgData name="Will deno" userId="521ec9e09e7017f1" providerId="Windows Live" clId="Web-{77F8F234-24B8-4EF4-AB20-AEE58E838F7A}" dt="2019-05-20T17:50:05.418" v="38" actId="20577"/>
          <ac:spMkLst>
            <pc:docMk/>
            <pc:sldMk cId="1469290443" sldId="257"/>
            <ac:spMk id="11" creationId="{00000000-0000-0000-0000-000000000000}"/>
          </ac:spMkLst>
        </pc:spChg>
      </pc:sldChg>
      <pc:sldChg chg="addSp modSp">
        <pc:chgData name="Will deno" userId="521ec9e09e7017f1" providerId="Windows Live" clId="Web-{77F8F234-24B8-4EF4-AB20-AEE58E838F7A}" dt="2019-05-20T17:51:31.371" v="72" actId="20577"/>
        <pc:sldMkLst>
          <pc:docMk/>
          <pc:sldMk cId="2023473469" sldId="258"/>
        </pc:sldMkLst>
        <pc:spChg chg="mod">
          <ac:chgData name="Will deno" userId="521ec9e09e7017f1" providerId="Windows Live" clId="Web-{77F8F234-24B8-4EF4-AB20-AEE58E838F7A}" dt="2019-05-20T17:50:19.886" v="44" actId="1076"/>
          <ac:spMkLst>
            <pc:docMk/>
            <pc:sldMk cId="2023473469" sldId="258"/>
            <ac:spMk id="6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0:29.777" v="53" actId="20577"/>
          <ac:spMkLst>
            <pc:docMk/>
            <pc:sldMk cId="2023473469" sldId="258"/>
            <ac:spMk id="7" creationId="{00000000-0000-0000-0000-000000000000}"/>
          </ac:spMkLst>
        </pc:spChg>
        <pc:spChg chg="add mod">
          <ac:chgData name="Will deno" userId="521ec9e09e7017f1" providerId="Windows Live" clId="Web-{77F8F234-24B8-4EF4-AB20-AEE58E838F7A}" dt="2019-05-20T17:51:31.371" v="72" actId="20577"/>
          <ac:spMkLst>
            <pc:docMk/>
            <pc:sldMk cId="2023473469" sldId="258"/>
            <ac:spMk id="9" creationId="{3F719C6E-7D99-440D-811D-068FD5AC61FE}"/>
          </ac:spMkLst>
        </pc:spChg>
      </pc:sldChg>
      <pc:sldChg chg="modSp">
        <pc:chgData name="Will deno" userId="521ec9e09e7017f1" providerId="Windows Live" clId="Web-{77F8F234-24B8-4EF4-AB20-AEE58E838F7A}" dt="2019-05-20T17:52:19.433" v="100" actId="1076"/>
        <pc:sldMkLst>
          <pc:docMk/>
          <pc:sldMk cId="1802335534" sldId="259"/>
        </pc:sldMkLst>
        <pc:spChg chg="mod">
          <ac:chgData name="Will deno" userId="521ec9e09e7017f1" providerId="Windows Live" clId="Web-{77F8F234-24B8-4EF4-AB20-AEE58E838F7A}" dt="2019-05-20T17:51:42.605" v="78" actId="20577"/>
          <ac:spMkLst>
            <pc:docMk/>
            <pc:sldMk cId="1802335534" sldId="259"/>
            <ac:spMk id="4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2:12.418" v="99" actId="1076"/>
          <ac:spMkLst>
            <pc:docMk/>
            <pc:sldMk cId="1802335534" sldId="259"/>
            <ac:spMk id="5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2:09.761" v="98" actId="1076"/>
          <ac:spMkLst>
            <pc:docMk/>
            <pc:sldMk cId="1802335534" sldId="259"/>
            <ac:spMk id="6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2:19.433" v="100" actId="1076"/>
          <ac:spMkLst>
            <pc:docMk/>
            <pc:sldMk cId="1802335534" sldId="259"/>
            <ac:spMk id="7" creationId="{00000000-0000-0000-0000-000000000000}"/>
          </ac:spMkLst>
        </pc:spChg>
      </pc:sldChg>
      <pc:sldChg chg="modSp">
        <pc:chgData name="Will deno" userId="521ec9e09e7017f1" providerId="Windows Live" clId="Web-{77F8F234-24B8-4EF4-AB20-AEE58E838F7A}" dt="2019-05-20T17:52:34.011" v="103" actId="1076"/>
        <pc:sldMkLst>
          <pc:docMk/>
          <pc:sldMk cId="886820217" sldId="260"/>
        </pc:sldMkLst>
        <pc:spChg chg="mod">
          <ac:chgData name="Will deno" userId="521ec9e09e7017f1" providerId="Windows Live" clId="Web-{77F8F234-24B8-4EF4-AB20-AEE58E838F7A}" dt="2019-05-20T17:52:34.011" v="103" actId="1076"/>
          <ac:spMkLst>
            <pc:docMk/>
            <pc:sldMk cId="886820217" sldId="260"/>
            <ac:spMk id="2" creationId="{00000000-0000-0000-0000-000000000000}"/>
          </ac:spMkLst>
        </pc:spChg>
        <pc:picChg chg="mod">
          <ac:chgData name="Will deno" userId="521ec9e09e7017f1" providerId="Windows Live" clId="Web-{77F8F234-24B8-4EF4-AB20-AEE58E838F7A}" dt="2019-05-20T17:52:31.777" v="102" actId="1076"/>
          <ac:picMkLst>
            <pc:docMk/>
            <pc:sldMk cId="886820217" sldId="260"/>
            <ac:picMk id="3" creationId="{00000000-0000-0000-0000-000000000000}"/>
          </ac:picMkLst>
        </pc:picChg>
      </pc:sldChg>
      <pc:sldChg chg="modSp">
        <pc:chgData name="Will deno" userId="521ec9e09e7017f1" providerId="Windows Live" clId="Web-{77F8F234-24B8-4EF4-AB20-AEE58E838F7A}" dt="2019-05-20T17:55:05.824" v="119" actId="1076"/>
        <pc:sldMkLst>
          <pc:docMk/>
          <pc:sldMk cId="4277230571" sldId="261"/>
        </pc:sldMkLst>
        <pc:spChg chg="mod">
          <ac:chgData name="Will deno" userId="521ec9e09e7017f1" providerId="Windows Live" clId="Web-{77F8F234-24B8-4EF4-AB20-AEE58E838F7A}" dt="2019-05-20T17:55:05.824" v="119" actId="1076"/>
          <ac:spMkLst>
            <pc:docMk/>
            <pc:sldMk cId="4277230571" sldId="261"/>
            <ac:spMk id="10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5:03.027" v="118" actId="1076"/>
          <ac:spMkLst>
            <pc:docMk/>
            <pc:sldMk cId="4277230571" sldId="261"/>
            <ac:spMk id="11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4:43.980" v="114" actId="688"/>
          <ac:spMkLst>
            <pc:docMk/>
            <pc:sldMk cId="4277230571" sldId="261"/>
            <ac:spMk id="12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4:59.527" v="117" actId="1076"/>
          <ac:spMkLst>
            <pc:docMk/>
            <pc:sldMk cId="4277230571" sldId="261"/>
            <ac:spMk id="13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4:54.355" v="116" actId="1076"/>
          <ac:spMkLst>
            <pc:docMk/>
            <pc:sldMk cId="4277230571" sldId="261"/>
            <ac:spMk id="15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4:47.152" v="115" actId="1076"/>
          <ac:spMkLst>
            <pc:docMk/>
            <pc:sldMk cId="4277230571" sldId="261"/>
            <ac:spMk id="16" creationId="{00000000-0000-0000-0000-000000000000}"/>
          </ac:spMkLst>
        </pc:spChg>
        <pc:picChg chg="mod">
          <ac:chgData name="Will deno" userId="521ec9e09e7017f1" providerId="Windows Live" clId="Web-{77F8F234-24B8-4EF4-AB20-AEE58E838F7A}" dt="2019-05-20T17:54:33.246" v="110"/>
          <ac:picMkLst>
            <pc:docMk/>
            <pc:sldMk cId="4277230571" sldId="261"/>
            <ac:picMk id="5" creationId="{00000000-0000-0000-0000-000000000000}"/>
          </ac:picMkLst>
        </pc:picChg>
        <pc:picChg chg="mod">
          <ac:chgData name="Will deno" userId="521ec9e09e7017f1" providerId="Windows Live" clId="Web-{77F8F234-24B8-4EF4-AB20-AEE58E838F7A}" dt="2019-05-20T17:54:35.324" v="111" actId="1076"/>
          <ac:picMkLst>
            <pc:docMk/>
            <pc:sldMk cId="4277230571" sldId="261"/>
            <ac:picMk id="6" creationId="{00000000-0000-0000-0000-000000000000}"/>
          </ac:picMkLst>
        </pc:picChg>
      </pc:sldChg>
      <pc:sldChg chg="delSp modSp">
        <pc:chgData name="Will deno" userId="521ec9e09e7017f1" providerId="Windows Live" clId="Web-{77F8F234-24B8-4EF4-AB20-AEE58E838F7A}" dt="2019-05-20T18:01:06.403" v="308" actId="1076"/>
        <pc:sldMkLst>
          <pc:docMk/>
          <pc:sldMk cId="3173465397" sldId="276"/>
        </pc:sldMkLst>
        <pc:spChg chg="mod">
          <ac:chgData name="Will deno" userId="521ec9e09e7017f1" providerId="Windows Live" clId="Web-{77F8F234-24B8-4EF4-AB20-AEE58E838F7A}" dt="2019-05-20T18:01:06.403" v="308" actId="1076"/>
          <ac:spMkLst>
            <pc:docMk/>
            <pc:sldMk cId="3173465397" sldId="276"/>
            <ac:spMk id="3" creationId="{00000000-0000-0000-0000-000000000000}"/>
          </ac:spMkLst>
        </pc:spChg>
        <pc:spChg chg="del">
          <ac:chgData name="Will deno" userId="521ec9e09e7017f1" providerId="Windows Live" clId="Web-{77F8F234-24B8-4EF4-AB20-AEE58E838F7A}" dt="2019-05-20T17:59:22.262" v="170"/>
          <ac:spMkLst>
            <pc:docMk/>
            <pc:sldMk cId="3173465397" sldId="276"/>
            <ac:spMk id="5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6:11.777" v="120" actId="1076"/>
          <ac:spMkLst>
            <pc:docMk/>
            <pc:sldMk cId="3173465397" sldId="276"/>
            <ac:spMk id="8" creationId="{00000000-0000-0000-0000-000000000000}"/>
          </ac:spMkLst>
        </pc:spChg>
        <pc:spChg chg="del">
          <ac:chgData name="Will deno" userId="521ec9e09e7017f1" providerId="Windows Live" clId="Web-{77F8F234-24B8-4EF4-AB20-AEE58E838F7A}" dt="2019-05-20T17:59:24.090" v="171"/>
          <ac:spMkLst>
            <pc:docMk/>
            <pc:sldMk cId="3173465397" sldId="276"/>
            <ac:spMk id="9" creationId="{00000000-0000-0000-0000-000000000000}"/>
          </ac:spMkLst>
        </pc:spChg>
        <pc:spChg chg="del">
          <ac:chgData name="Will deno" userId="521ec9e09e7017f1" providerId="Windows Live" clId="Web-{77F8F234-24B8-4EF4-AB20-AEE58E838F7A}" dt="2019-05-20T17:59:25.387" v="172"/>
          <ac:spMkLst>
            <pc:docMk/>
            <pc:sldMk cId="3173465397" sldId="276"/>
            <ac:spMk id="10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9:29.840" v="175" actId="20577"/>
          <ac:spMkLst>
            <pc:docMk/>
            <pc:sldMk cId="3173465397" sldId="276"/>
            <ac:spMk id="11" creationId="{00000000-0000-0000-0000-000000000000}"/>
          </ac:spMkLst>
        </pc:spChg>
        <pc:spChg chg="del">
          <ac:chgData name="Will deno" userId="521ec9e09e7017f1" providerId="Windows Live" clId="Web-{77F8F234-24B8-4EF4-AB20-AEE58E838F7A}" dt="2019-05-20T17:59:27.809" v="174"/>
          <ac:spMkLst>
            <pc:docMk/>
            <pc:sldMk cId="3173465397" sldId="276"/>
            <ac:spMk id="12" creationId="{00000000-0000-0000-0000-000000000000}"/>
          </ac:spMkLst>
        </pc:spChg>
        <pc:picChg chg="mod">
          <ac:chgData name="Will deno" userId="521ec9e09e7017f1" providerId="Windows Live" clId="Web-{77F8F234-24B8-4EF4-AB20-AEE58E838F7A}" dt="2019-05-20T17:59:26.231" v="173" actId="1076"/>
          <ac:picMkLst>
            <pc:docMk/>
            <pc:sldMk cId="3173465397" sldId="276"/>
            <ac:picMk id="2" creationId="{00000000-0000-0000-0000-000000000000}"/>
          </ac:picMkLst>
        </pc:picChg>
      </pc:sldChg>
      <pc:sldChg chg="modSp">
        <pc:chgData name="Will deno" userId="521ec9e09e7017f1" providerId="Windows Live" clId="Web-{77F8F234-24B8-4EF4-AB20-AEE58E838F7A}" dt="2019-05-20T17:45:45.870" v="1" actId="20577"/>
        <pc:sldMkLst>
          <pc:docMk/>
          <pc:sldMk cId="3887272439" sldId="285"/>
        </pc:sldMkLst>
        <pc:spChg chg="mod">
          <ac:chgData name="Will deno" userId="521ec9e09e7017f1" providerId="Windows Live" clId="Web-{77F8F234-24B8-4EF4-AB20-AEE58E838F7A}" dt="2019-05-20T17:45:45.870" v="1" actId="20577"/>
          <ac:spMkLst>
            <pc:docMk/>
            <pc:sldMk cId="3887272439" sldId="285"/>
            <ac:spMk id="9" creationId="{B266451F-0AEB-4C42-BA66-A2EE527D73C9}"/>
          </ac:spMkLst>
        </pc:spChg>
      </pc:sldChg>
      <pc:sldChg chg="addSp modSp new mod setBg">
        <pc:chgData name="Will deno" userId="521ec9e09e7017f1" providerId="Windows Live" clId="Web-{77F8F234-24B8-4EF4-AB20-AEE58E838F7A}" dt="2019-05-20T17:47:17.589" v="37" actId="1076"/>
        <pc:sldMkLst>
          <pc:docMk/>
          <pc:sldMk cId="1134765759" sldId="286"/>
        </pc:sldMkLst>
        <pc:spChg chg="add mod">
          <ac:chgData name="Will deno" userId="521ec9e09e7017f1" providerId="Windows Live" clId="Web-{77F8F234-24B8-4EF4-AB20-AEE58E838F7A}" dt="2019-05-20T17:47:17.589" v="37" actId="1076"/>
          <ac:spMkLst>
            <pc:docMk/>
            <pc:sldMk cId="1134765759" sldId="286"/>
            <ac:spMk id="4" creationId="{05F6B26A-F750-4C11-B0F2-55D00215A6EF}"/>
          </ac:spMkLst>
        </pc:spChg>
        <pc:picChg chg="add mod">
          <ac:chgData name="Will deno" userId="521ec9e09e7017f1" providerId="Windows Live" clId="Web-{77F8F234-24B8-4EF4-AB20-AEE58E838F7A}" dt="2019-05-20T17:46:23.589" v="5"/>
          <ac:picMkLst>
            <pc:docMk/>
            <pc:sldMk cId="1134765759" sldId="286"/>
            <ac:picMk id="3" creationId="{6F4CFA75-CFEB-4378-844A-5242D998DD3F}"/>
          </ac:picMkLst>
        </pc:picChg>
      </pc:sldChg>
      <pc:sldChg chg="new add del">
        <pc:chgData name="Will deno" userId="521ec9e09e7017f1" providerId="Windows Live" clId="Web-{77F8F234-24B8-4EF4-AB20-AEE58E838F7A}" dt="2019-05-20T17:54:19.808" v="107"/>
        <pc:sldMkLst>
          <pc:docMk/>
          <pc:sldMk cId="1524530775" sldId="287"/>
        </pc:sldMkLst>
      </pc:sldChg>
      <pc:sldChg chg="addSp delSp modSp add ord replId">
        <pc:chgData name="Will deno" userId="521ec9e09e7017f1" providerId="Windows Live" clId="Web-{77F8F234-24B8-4EF4-AB20-AEE58E838F7A}" dt="2019-05-20T17:58:39.621" v="168" actId="1076"/>
        <pc:sldMkLst>
          <pc:docMk/>
          <pc:sldMk cId="3322217570" sldId="287"/>
        </pc:sldMkLst>
        <pc:spChg chg="mod">
          <ac:chgData name="Will deno" userId="521ec9e09e7017f1" providerId="Windows Live" clId="Web-{77F8F234-24B8-4EF4-AB20-AEE58E838F7A}" dt="2019-05-20T17:58:33.262" v="166" actId="1076"/>
          <ac:spMkLst>
            <pc:docMk/>
            <pc:sldMk cId="3322217570" sldId="287"/>
            <ac:spMk id="3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7:08.074" v="153" actId="1076"/>
          <ac:spMkLst>
            <pc:docMk/>
            <pc:sldMk cId="3322217570" sldId="287"/>
            <ac:spMk id="4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8:22.199" v="162" actId="1076"/>
          <ac:spMkLst>
            <pc:docMk/>
            <pc:sldMk cId="3322217570" sldId="287"/>
            <ac:spMk id="5" creationId="{00000000-0000-0000-0000-000000000000}"/>
          </ac:spMkLst>
        </pc:spChg>
        <pc:spChg chg="del">
          <ac:chgData name="Will deno" userId="521ec9e09e7017f1" providerId="Windows Live" clId="Web-{77F8F234-24B8-4EF4-AB20-AEE58E838F7A}" dt="2019-05-20T17:56:36.434" v="123"/>
          <ac:spMkLst>
            <pc:docMk/>
            <pc:sldMk cId="3322217570" sldId="287"/>
            <ac:spMk id="8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8:39.621" v="168" actId="1076"/>
          <ac:spMkLst>
            <pc:docMk/>
            <pc:sldMk cId="3322217570" sldId="287"/>
            <ac:spMk id="9" creationId="{00000000-0000-0000-0000-000000000000}"/>
          </ac:spMkLst>
        </pc:spChg>
        <pc:spChg chg="mod">
          <ac:chgData name="Will deno" userId="521ec9e09e7017f1" providerId="Windows Live" clId="Web-{77F8F234-24B8-4EF4-AB20-AEE58E838F7A}" dt="2019-05-20T17:58:36.418" v="167" actId="1076"/>
          <ac:spMkLst>
            <pc:docMk/>
            <pc:sldMk cId="3322217570" sldId="287"/>
            <ac:spMk id="10" creationId="{00000000-0000-0000-0000-000000000000}"/>
          </ac:spMkLst>
        </pc:spChg>
        <pc:spChg chg="add del mod">
          <ac:chgData name="Will deno" userId="521ec9e09e7017f1" providerId="Windows Live" clId="Web-{77F8F234-24B8-4EF4-AB20-AEE58E838F7A}" dt="2019-05-20T17:58:17.934" v="160"/>
          <ac:spMkLst>
            <pc:docMk/>
            <pc:sldMk cId="3322217570" sldId="287"/>
            <ac:spMk id="13" creationId="{7505F01B-D177-4D7E-BB53-64F611BAC7DC}"/>
          </ac:spMkLst>
        </pc:spChg>
        <pc:picChg chg="mod">
          <ac:chgData name="Will deno" userId="521ec9e09e7017f1" providerId="Windows Live" clId="Web-{77F8F234-24B8-4EF4-AB20-AEE58E838F7A}" dt="2019-05-20T17:58:19.809" v="161" actId="1076"/>
          <ac:picMkLst>
            <pc:docMk/>
            <pc:sldMk cId="3322217570" sldId="287"/>
            <ac:picMk id="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4A0D3-DB33-4C5C-82F6-6D3816B7B917}" type="datetimeFigureOut">
              <a:rPr lang="fr-FR" smtClean="0"/>
              <a:pPr/>
              <a:t>28/03/2022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05CCD-7310-4160-947E-8C7B3ECFBD1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23322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45656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1999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417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8072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8036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9791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87990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166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6014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156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199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9635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174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204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84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28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792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3772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14690" y="863480"/>
            <a:ext cx="5248653" cy="1110795"/>
          </a:xfrm>
        </p:spPr>
        <p:txBody>
          <a:bodyPr/>
          <a:lstStyle/>
          <a:p>
            <a:r>
              <a:rPr lang="fr-FR" dirty="0">
                <a:latin typeface="Berlin Sans FB Demi" panose="020E0802020502020306" pitchFamily="34" charset="0"/>
              </a:rPr>
              <a:t>projet </a:t>
            </a:r>
            <a:r>
              <a:rPr lang="fr-FR" dirty="0" err="1">
                <a:latin typeface="Berlin Sans FB Demi" panose="020E0802020502020306" pitchFamily="34" charset="0"/>
              </a:rPr>
              <a:t>ac</a:t>
            </a:r>
            <a:r>
              <a:rPr lang="fr-FR" dirty="0">
                <a:latin typeface="Berlin Sans FB Demi" panose="020E0802020502020306" pitchFamily="34" charset="0"/>
              </a:rPr>
              <a:t> 2019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30330" y="2343607"/>
            <a:ext cx="8791575" cy="1655762"/>
          </a:xfrm>
        </p:spPr>
        <p:txBody>
          <a:bodyPr>
            <a:normAutofit/>
          </a:bodyPr>
          <a:lstStyle/>
          <a:p>
            <a:r>
              <a:rPr lang="fr-FR" sz="4800" dirty="0">
                <a:solidFill>
                  <a:schemeClr val="tx1"/>
                </a:solidFill>
                <a:latin typeface="Berlin Sans FB Demi" panose="020E0802020502020306" pitchFamily="34" charset="0"/>
              </a:rPr>
              <a:t>« Grange vers locatifs »</a:t>
            </a:r>
          </a:p>
        </p:txBody>
      </p:sp>
    </p:spTree>
    <p:extLst>
      <p:ext uri="{BB962C8B-B14F-4D97-AF65-F5344CB8AC3E}">
        <p14:creationId xmlns="" xmlns:p14="http://schemas.microsoft.com/office/powerpoint/2010/main" val="2968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1821674"/>
            <a:ext cx="6735778" cy="2712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91" y="1784582"/>
            <a:ext cx="4630878" cy="2786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Berlin Sans FB Demi" panose="020E0802020502020306" pitchFamily="34" charset="0"/>
              </a:rPr>
              <a:t>Étape préliminaire</a:t>
            </a:r>
          </a:p>
        </p:txBody>
      </p:sp>
      <p:sp>
        <p:nvSpPr>
          <p:cNvPr id="5" name="Rectangle 4"/>
          <p:cNvSpPr/>
          <p:nvPr/>
        </p:nvSpPr>
        <p:spPr>
          <a:xfrm>
            <a:off x="4645541" y="138995"/>
            <a:ext cx="39269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b="1" dirty="0">
                <a:latin typeface="Berlin Sans FB Demi" panose="020E0802020502020306" pitchFamily="34" charset="0"/>
              </a:rPr>
              <a:t>Solution 4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003562" y="4608079"/>
            <a:ext cx="8383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Berlin Sans FB Demi" panose="020E0802020502020306" pitchFamily="34" charset="0"/>
              </a:rPr>
              <a:t>Solution comportant 2 </a:t>
            </a:r>
            <a:r>
              <a:rPr lang="fr-FR" sz="3200" dirty="0" smtClean="0">
                <a:latin typeface="Berlin Sans FB Demi" panose="020E0802020502020306" pitchFamily="34" charset="0"/>
              </a:rPr>
              <a:t>appartements </a:t>
            </a:r>
            <a:r>
              <a:rPr lang="fr-FR" sz="3200" dirty="0">
                <a:latin typeface="Berlin Sans FB Demi" panose="020E0802020502020306" pitchFamily="34" charset="0"/>
              </a:rPr>
              <a:t>a étage dont 1 appartement sans étage mais avec plus de surface pour la </a:t>
            </a:r>
            <a:r>
              <a:rPr lang="fr-FR" sz="3200" dirty="0" err="1">
                <a:latin typeface="Berlin Sans FB Demi" panose="020E0802020502020306" pitchFamily="34" charset="0"/>
              </a:rPr>
              <a:t>pmr</a:t>
            </a:r>
            <a:r>
              <a:rPr lang="fr-FR" sz="3200" dirty="0">
                <a:latin typeface="Berlin Sans FB Demi" panose="020E08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3848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20965" y="252248"/>
            <a:ext cx="5780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Berlin Sans FB Demi" panose="020E0802020502020306" pitchFamily="34" charset="0"/>
              </a:rPr>
              <a:t>Solution choisie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2" y="1509823"/>
            <a:ext cx="6063358" cy="309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0"/>
            <a:ext cx="2762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Berlin Sans FB Demi" panose="020E0802020502020306" pitchFamily="34" charset="0"/>
              </a:rPr>
              <a:t>Étape préliminaire</a:t>
            </a:r>
          </a:p>
          <a:p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598" y="1509823"/>
            <a:ext cx="4951571" cy="312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189693" y="4881158"/>
            <a:ext cx="41801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BS1.3 standardiser les trois logement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9693" y="5521800"/>
            <a:ext cx="2510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BC5. prévoir un accès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89693" y="5859098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/>
              <a:t>BC6 Dimensionner au mieux</a:t>
            </a:r>
          </a:p>
          <a:p>
            <a:r>
              <a:rPr lang="fr-FR" b="1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89693" y="5201076"/>
            <a:ext cx="5328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BS1.4 Créer l’espace le plus fonctionnel possible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76814" y="4560434"/>
            <a:ext cx="27662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/>
              <a:t>BS1 Rénover une grange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121191" y="4666891"/>
            <a:ext cx="4780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erlin Sans FB Demi" panose="020E0802020502020306" pitchFamily="34" charset="0"/>
              </a:rPr>
              <a:t>Apres concertation nous avons choisie cette solution car elle respecte au mieux le cahier des charge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16815" y="4154635"/>
            <a:ext cx="8796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000" dirty="0">
                <a:latin typeface="Berlin Sans FB Demi" panose="020E0802020502020306" pitchFamily="34" charset="0"/>
              </a:rPr>
              <a:t>{</a:t>
            </a:r>
          </a:p>
        </p:txBody>
      </p:sp>
    </p:spTree>
    <p:extLst>
      <p:ext uri="{BB962C8B-B14F-4D97-AF65-F5344CB8AC3E}">
        <p14:creationId xmlns="" xmlns:p14="http://schemas.microsoft.com/office/powerpoint/2010/main" val="20524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6262" y="274797"/>
            <a:ext cx="70134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dirty="0">
                <a:latin typeface="Berlin Sans FB Demi" panose="020E0802020502020306" pitchFamily="34" charset="0"/>
              </a:rPr>
              <a:t>Répartition des taches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27" y="1325717"/>
            <a:ext cx="2704047" cy="5271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454" y="3044781"/>
            <a:ext cx="4844687" cy="1957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oneTexte 8"/>
          <p:cNvSpPr txBox="1"/>
          <p:nvPr/>
        </p:nvSpPr>
        <p:spPr>
          <a:xfrm rot="20710247">
            <a:off x="3561908" y="2930236"/>
            <a:ext cx="8293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 →</a:t>
            </a:r>
          </a:p>
        </p:txBody>
      </p:sp>
      <p:sp>
        <p:nvSpPr>
          <p:cNvPr id="10" name="Rectangle 9"/>
          <p:cNvSpPr/>
          <p:nvPr/>
        </p:nvSpPr>
        <p:spPr>
          <a:xfrm rot="20272481">
            <a:off x="9671816" y="2803421"/>
            <a:ext cx="8467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858585"/>
                </a:solidFill>
                <a:latin typeface="Source Sans Pro" panose="020B0503030403020204" pitchFamily="34" charset="0"/>
              </a:rPr>
              <a:t> </a:t>
            </a:r>
            <a:r>
              <a:rPr lang="fr-FR" sz="4800" dirty="0">
                <a:latin typeface="Showcard Gothic" panose="04020904020102020604" pitchFamily="82" charset="0"/>
              </a:rPr>
              <a:t>→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777117" y="3879734"/>
            <a:ext cx="923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>
                <a:solidFill>
                  <a:srgbClr val="858585"/>
                </a:solidFill>
                <a:latin typeface="Source Sans Pro" panose="020B0503030403020204" pitchFamily="34" charset="0"/>
              </a:rPr>
              <a:t> </a:t>
            </a:r>
            <a:r>
              <a:rPr lang="fr-FR" sz="4800" dirty="0">
                <a:latin typeface="Showcard Gothic" panose="04020904020102020604" pitchFamily="82" charset="0"/>
              </a:rPr>
              <a:t>→</a:t>
            </a:r>
          </a:p>
        </p:txBody>
      </p:sp>
      <p:sp>
        <p:nvSpPr>
          <p:cNvPr id="12" name="Rectangle 11"/>
          <p:cNvSpPr/>
          <p:nvPr/>
        </p:nvSpPr>
        <p:spPr>
          <a:xfrm rot="2100000">
            <a:off x="9632018" y="4779109"/>
            <a:ext cx="923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800" dirty="0">
                <a:solidFill>
                  <a:srgbClr val="858585"/>
                </a:solidFill>
                <a:latin typeface="Source Sans Pro" panose="020B0503030403020204" pitchFamily="34" charset="0"/>
              </a:rPr>
              <a:t> </a:t>
            </a:r>
            <a:r>
              <a:rPr lang="fr-FR" sz="4800" dirty="0">
                <a:latin typeface="Showcard Gothic" panose="04020904020102020604" pitchFamily="82" charset="0"/>
              </a:rPr>
              <a:t>→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309181" y="2676118"/>
            <a:ext cx="2530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 9h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81131" y="3971007"/>
            <a:ext cx="7713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/>
              <a:t> 9h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304185" y="5377416"/>
            <a:ext cx="9541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 </a:t>
            </a:r>
            <a:r>
              <a:rPr lang="fr-FR" sz="3600" b="1" dirty="0"/>
              <a:t>15h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32641" y="43964"/>
            <a:ext cx="2762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Berlin Sans FB Demi" panose="020E0802020502020306" pitchFamily="34" charset="0"/>
              </a:rPr>
              <a:t>Étape préliminaire</a:t>
            </a:r>
          </a:p>
        </p:txBody>
      </p:sp>
    </p:spTree>
    <p:extLst>
      <p:ext uri="{BB962C8B-B14F-4D97-AF65-F5344CB8AC3E}">
        <p14:creationId xmlns="" xmlns:p14="http://schemas.microsoft.com/office/powerpoint/2010/main" val="427723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Berlin Sans FB Demi" panose="020E0802020502020306" pitchFamily="34" charset="0"/>
              </a:rPr>
              <a:t>Plan 2D/3D de la solution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201885" y="461665"/>
            <a:ext cx="5442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Berlin Sans FB Demi" panose="020E0802020502020306" pitchFamily="34" charset="0"/>
              </a:rPr>
              <a:t>Rez</a:t>
            </a:r>
            <a:r>
              <a:rPr lang="fr-FR" sz="3600" b="1" dirty="0">
                <a:latin typeface="Berlin Sans FB Demi" panose="020E0802020502020306" pitchFamily="34" charset="0"/>
              </a:rPr>
              <a:t> de chaussée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248" y="1246322"/>
            <a:ext cx="4191000" cy="561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743" y="461665"/>
            <a:ext cx="2632123" cy="263212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406736" y="1385535"/>
            <a:ext cx="3874711" cy="533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90" y="461665"/>
            <a:ext cx="2193294" cy="2193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174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3805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Berlin Sans FB Demi" panose="020E0802020502020306" pitchFamily="34" charset="0"/>
              </a:rPr>
              <a:t>Plan 2D/3D de la solution  </a:t>
            </a:r>
          </a:p>
        </p:txBody>
      </p:sp>
      <p:sp>
        <p:nvSpPr>
          <p:cNvPr id="3" name="Rectangle 2"/>
          <p:cNvSpPr/>
          <p:nvPr/>
        </p:nvSpPr>
        <p:spPr>
          <a:xfrm>
            <a:off x="5125478" y="461665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1</a:t>
            </a:r>
            <a:r>
              <a:rPr lang="fr-FR" sz="4000" b="1" baseline="30000" dirty="0">
                <a:latin typeface="Berlin Sans FB Demi" panose="020E0802020502020306" pitchFamily="34" charset="0"/>
              </a:rPr>
              <a:t>er</a:t>
            </a:r>
            <a:r>
              <a:rPr lang="fr-FR" sz="4000" b="1" dirty="0">
                <a:latin typeface="Berlin Sans FB Demi" panose="020E0802020502020306" pitchFamily="34" charset="0"/>
              </a:rPr>
              <a:t> étage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80" y="2008626"/>
            <a:ext cx="3783534" cy="372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331" y="2008626"/>
            <a:ext cx="4376687" cy="372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03" y="34434"/>
            <a:ext cx="2406997" cy="240699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12124" y="2869324"/>
            <a:ext cx="1393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Chambre 1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6673" y="4323673"/>
            <a:ext cx="120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Chambre 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162556" y="2733839"/>
            <a:ext cx="120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Chambre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90325" y="4508339"/>
            <a:ext cx="120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Chambre 2</a:t>
            </a: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8294465" y="2533784"/>
            <a:ext cx="36334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Escalier 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4938917" y="3876435"/>
            <a:ext cx="89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Escalier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1" y="461665"/>
            <a:ext cx="1914343" cy="19143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529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798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Berlin Sans FB Demi" panose="020E0802020502020306" pitchFamily="34" charset="0"/>
              </a:rPr>
              <a:t>Aménagement pour la </a:t>
            </a:r>
            <a:r>
              <a:rPr lang="fr-FR" sz="2800" dirty="0" err="1">
                <a:latin typeface="Berlin Sans FB Demi" panose="020E0802020502020306" pitchFamily="34" charset="0"/>
              </a:rPr>
              <a:t>pmr</a:t>
            </a:r>
            <a:r>
              <a:rPr lang="fr-FR" sz="2800" dirty="0">
                <a:latin typeface="Berlin Sans FB Demi" panose="020E0802020502020306" pitchFamily="34" charset="0"/>
              </a:rPr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3692736" y="1524748"/>
            <a:ext cx="3874711" cy="533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7683062" y="0"/>
            <a:ext cx="45089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rlin Sans FB Demi" panose="020E0802020502020306" pitchFamily="34" charset="0"/>
              </a:rPr>
              <a:t>Mur destructible pour </a:t>
            </a:r>
            <a:r>
              <a:rPr lang="fr-FR" sz="2800" dirty="0" smtClean="0">
                <a:latin typeface="Berlin Sans FB Demi" panose="020E0802020502020306" pitchFamily="34" charset="0"/>
              </a:rPr>
              <a:t>faciliter l’accès </a:t>
            </a:r>
            <a:r>
              <a:rPr lang="fr-FR" sz="2800" dirty="0">
                <a:latin typeface="Berlin Sans FB Demi" panose="020E0802020502020306" pitchFamily="34" charset="0"/>
              </a:rPr>
              <a:t>a la salle de bain et au WC pour la </a:t>
            </a:r>
            <a:r>
              <a:rPr lang="fr-FR" sz="2800" dirty="0" err="1">
                <a:latin typeface="Berlin Sans FB Demi" panose="020E0802020502020306" pitchFamily="34" charset="0"/>
              </a:rPr>
              <a:t>pmr</a:t>
            </a:r>
            <a:r>
              <a:rPr lang="fr-FR" sz="2800" dirty="0"/>
              <a:t> </a:t>
            </a:r>
          </a:p>
        </p:txBody>
      </p:sp>
      <p:cxnSp>
        <p:nvCxnSpPr>
          <p:cNvPr id="7" name="Connecteur droit avec flèche 6"/>
          <p:cNvCxnSpPr>
            <a:stCxn id="10" idx="3"/>
          </p:cNvCxnSpPr>
          <p:nvPr/>
        </p:nvCxnSpPr>
        <p:spPr>
          <a:xfrm flipV="1">
            <a:off x="3200236" y="1970690"/>
            <a:ext cx="1597872" cy="29245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61" y="3423580"/>
            <a:ext cx="2847975" cy="2943225"/>
          </a:xfrm>
          <a:prstGeom prst="rect">
            <a:avLst/>
          </a:prstGeom>
        </p:spPr>
      </p:pic>
      <p:cxnSp>
        <p:nvCxnSpPr>
          <p:cNvPr id="11" name="Connecteur droit avec flèche 10"/>
          <p:cNvCxnSpPr/>
          <p:nvPr/>
        </p:nvCxnSpPr>
        <p:spPr>
          <a:xfrm flipH="1">
            <a:off x="6329829" y="1319178"/>
            <a:ext cx="1424152" cy="2104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52261" y="1789194"/>
            <a:ext cx="33107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Berlin Sans FB Demi" panose="020E0802020502020306" pitchFamily="34" charset="0"/>
              </a:rPr>
              <a:t>Monte charge permettant </a:t>
            </a:r>
            <a:r>
              <a:rPr lang="fr-FR" sz="2800" b="1" dirty="0" smtClean="0">
                <a:latin typeface="Berlin Sans FB Demi" panose="020E0802020502020306" pitchFamily="34" charset="0"/>
              </a:rPr>
              <a:t>l’accès </a:t>
            </a:r>
            <a:r>
              <a:rPr lang="fr-FR" sz="2800" b="1" dirty="0">
                <a:latin typeface="Berlin Sans FB Demi" panose="020E0802020502020306" pitchFamily="34" charset="0"/>
              </a:rPr>
              <a:t>a l'étage pour </a:t>
            </a:r>
            <a:r>
              <a:rPr lang="fr-FR" sz="2800" b="1" dirty="0" smtClean="0">
                <a:latin typeface="Berlin Sans FB Demi" panose="020E0802020502020306" pitchFamily="34" charset="0"/>
              </a:rPr>
              <a:t>la </a:t>
            </a:r>
            <a:r>
              <a:rPr lang="fr-FR" sz="2800" b="1" dirty="0" err="1">
                <a:latin typeface="Berlin Sans FB Demi" panose="020E0802020502020306" pitchFamily="34" charset="0"/>
              </a:rPr>
              <a:t>pmr</a:t>
            </a:r>
            <a:r>
              <a:rPr lang="fr-FR" sz="2800" b="1" dirty="0">
                <a:latin typeface="Berlin Sans FB Demi" panose="020E0802020502020306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6838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16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5400" b="1" dirty="0">
                <a:latin typeface="Berlin Sans FB Demi" panose="020E0802020502020306" pitchFamily="34" charset="0"/>
              </a:rPr>
              <a:t>Études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16046" y="923330"/>
            <a:ext cx="7996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Étude </a:t>
            </a:r>
            <a:r>
              <a:rPr lang="fr-FR" sz="4000" b="1" dirty="0" smtClean="0">
                <a:latin typeface="Berlin Sans FB Demi" panose="020E0802020502020306" pitchFamily="34" charset="0"/>
              </a:rPr>
              <a:t>de fondations </a:t>
            </a:r>
            <a:r>
              <a:rPr lang="fr-FR" sz="4000" b="1" dirty="0">
                <a:latin typeface="Berlin Sans FB Demi" panose="020E0802020502020306" pitchFamily="34" charset="0"/>
              </a:rPr>
              <a:t>de l’extension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5745" y="2200603"/>
            <a:ext cx="9820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accent4"/>
                </a:solidFill>
              </a:rPr>
              <a:t>Problématique</a:t>
            </a:r>
            <a:r>
              <a:rPr lang="fr-FR" sz="2000" b="1" dirty="0"/>
              <a:t> : Dimensionner </a:t>
            </a:r>
            <a:r>
              <a:rPr lang="fr-FR" sz="2000" b="1" dirty="0" smtClean="0"/>
              <a:t>les fondations </a:t>
            </a:r>
            <a:r>
              <a:rPr lang="fr-FR" sz="2000" b="1" dirty="0"/>
              <a:t>pour </a:t>
            </a:r>
            <a:r>
              <a:rPr lang="fr-FR" sz="2000" b="1" dirty="0" smtClean="0"/>
              <a:t>qu’elles puissent </a:t>
            </a:r>
            <a:r>
              <a:rPr lang="fr-FR" sz="2000" b="1" dirty="0"/>
              <a:t>supporter l’extension et les poids s'appliquant dessus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5745" y="3170100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dirty="0">
                <a:solidFill>
                  <a:schemeClr val="accent4"/>
                </a:solidFill>
              </a:rPr>
              <a:t>Type de </a:t>
            </a:r>
            <a:r>
              <a:rPr lang="fr-FR" sz="2000" b="1" dirty="0" smtClean="0">
                <a:solidFill>
                  <a:schemeClr val="accent4"/>
                </a:solidFill>
              </a:rPr>
              <a:t>fondations choisies </a:t>
            </a:r>
            <a:r>
              <a:rPr lang="fr-FR" sz="2000" b="1" dirty="0"/>
              <a:t>: semelle filante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10" y="2812915"/>
            <a:ext cx="3653634" cy="3753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804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142" y="1691178"/>
            <a:ext cx="8430858" cy="4798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8388864" y="5450607"/>
            <a:ext cx="290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Berlin Sans FB Demi" panose="020E0802020502020306" pitchFamily="34" charset="0"/>
              </a:rPr>
              <a:t>Zone de fondation 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8915847" y="5100911"/>
            <a:ext cx="516911" cy="3639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223536" y="511218"/>
            <a:ext cx="82413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latin typeface="Berlin Sans FB Demi" panose="020E0802020502020306" pitchFamily="34" charset="0"/>
              </a:rPr>
              <a:t>Calcul des fondations </a:t>
            </a:r>
            <a:r>
              <a:rPr lang="fr-FR" sz="4000" b="1" dirty="0">
                <a:latin typeface="Berlin Sans FB Demi" panose="020E0802020502020306" pitchFamily="34" charset="0"/>
              </a:rPr>
              <a:t>de l’extension</a:t>
            </a:r>
          </a:p>
        </p:txBody>
      </p:sp>
      <p:sp>
        <p:nvSpPr>
          <p:cNvPr id="8" name="ZoneTexte 7"/>
          <p:cNvSpPr txBox="1"/>
          <p:nvPr/>
        </p:nvSpPr>
        <p:spPr>
          <a:xfrm rot="20844420">
            <a:off x="7616414" y="3865516"/>
            <a:ext cx="159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21,8m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87110" y="4655367"/>
            <a:ext cx="11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44369" y="4286035"/>
            <a:ext cx="489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259368" y="5312107"/>
            <a:ext cx="145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2,5m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5847" y="-10910"/>
            <a:ext cx="3276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BS1 Rénover une grange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7023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Études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180474" y="2021305"/>
            <a:ext cx="2779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Berlin Sans FB Demi" panose="020E0802020502020306" pitchFamily="34" charset="0"/>
              </a:rPr>
              <a:t>Pour connaitre la masse s'appliquant sur </a:t>
            </a:r>
            <a:r>
              <a:rPr lang="fr-FR" sz="2000" b="1" dirty="0" smtClean="0">
                <a:latin typeface="Berlin Sans FB Demi" panose="020E0802020502020306" pitchFamily="34" charset="0"/>
              </a:rPr>
              <a:t>les fondations nous devrons : </a:t>
            </a:r>
            <a:endParaRPr lang="fr-FR" sz="2000" b="1" dirty="0">
              <a:latin typeface="Berlin Sans FB Demi" panose="020E0802020502020306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80474" y="3516594"/>
            <a:ext cx="3152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Berlin Sans FB Demi" panose="020E0802020502020306" pitchFamily="34" charset="0"/>
              </a:rPr>
              <a:t>Calculer la masse des murs, du toit, la charge</a:t>
            </a:r>
          </a:p>
          <a:p>
            <a:r>
              <a:rPr lang="fr-FR" sz="2000" b="1" dirty="0">
                <a:latin typeface="Berlin Sans FB Demi" panose="020E0802020502020306" pitchFamily="34" charset="0"/>
              </a:rPr>
              <a:t>climatique, la charpente. </a:t>
            </a:r>
          </a:p>
        </p:txBody>
      </p:sp>
    </p:spTree>
    <p:extLst>
      <p:ext uri="{BB962C8B-B14F-4D97-AF65-F5344CB8AC3E}">
        <p14:creationId xmlns="" xmlns:p14="http://schemas.microsoft.com/office/powerpoint/2010/main" val="14480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788" y="1654640"/>
            <a:ext cx="8430858" cy="4798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7282927" y="5464884"/>
            <a:ext cx="290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Berlin Sans FB Demi" panose="020E0802020502020306" pitchFamily="34" charset="0"/>
              </a:rPr>
              <a:t>Zone de fondation 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7928386" y="4916245"/>
            <a:ext cx="484094" cy="548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319859" y="698755"/>
            <a:ext cx="4530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latin typeface="Berlin Sans FB Demi" panose="020E0802020502020306" pitchFamily="34" charset="0"/>
              </a:rPr>
              <a:t>Calcul </a:t>
            </a:r>
            <a:r>
              <a:rPr lang="fr-FR" sz="4000" b="1" dirty="0">
                <a:latin typeface="Berlin Sans FB Demi" panose="020E0802020502020306" pitchFamily="34" charset="0"/>
              </a:rPr>
              <a:t>des surfaces </a:t>
            </a:r>
          </a:p>
        </p:txBody>
      </p:sp>
      <p:sp>
        <p:nvSpPr>
          <p:cNvPr id="8" name="ZoneTexte 7"/>
          <p:cNvSpPr txBox="1"/>
          <p:nvPr/>
        </p:nvSpPr>
        <p:spPr>
          <a:xfrm rot="20844420">
            <a:off x="6486861" y="3905719"/>
            <a:ext cx="1592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21,8m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308558" y="4731579"/>
            <a:ext cx="11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3m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73851" y="4249009"/>
            <a:ext cx="664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519137" y="5280218"/>
            <a:ext cx="1452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2,5m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5847" y="-10910"/>
            <a:ext cx="3276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BS1 Rénover une grange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7023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Études</a:t>
            </a:r>
            <a:endParaRPr lang="fr-FR" sz="40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 flipV="1">
            <a:off x="2688012" y="4357110"/>
            <a:ext cx="1831125" cy="2766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033674" y="4140946"/>
            <a:ext cx="177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(3x1)/2= 1,5 m²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2718999" y="4855058"/>
            <a:ext cx="1864589" cy="3530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198527" y="4670391"/>
            <a:ext cx="1612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3x2,5= 7,5 m²</a:t>
            </a: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2530533" y="5630253"/>
            <a:ext cx="2452994" cy="2159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99142" y="5629727"/>
            <a:ext cx="220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21,8x2,5= 54,5 m²</a:t>
            </a:r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2382253" y="3140096"/>
            <a:ext cx="2695073" cy="1216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66158" y="2882804"/>
            <a:ext cx="2073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3,15x21,8= 68,67m²</a:t>
            </a:r>
          </a:p>
        </p:txBody>
      </p:sp>
    </p:spTree>
    <p:extLst>
      <p:ext uri="{BB962C8B-B14F-4D97-AF65-F5344CB8AC3E}">
        <p14:creationId xmlns="" xmlns:p14="http://schemas.microsoft.com/office/powerpoint/2010/main" val="236652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1013" y="646331"/>
            <a:ext cx="7439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Berlin Sans FB Demi" panose="020E0802020502020306" pitchFamily="34" charset="0"/>
              </a:rPr>
              <a:t>Calcul </a:t>
            </a:r>
            <a:r>
              <a:rPr lang="fr-FR" sz="3600" b="1" dirty="0" smtClean="0">
                <a:latin typeface="Berlin Sans FB Demi" panose="020E0802020502020306" pitchFamily="34" charset="0"/>
              </a:rPr>
              <a:t>des </a:t>
            </a:r>
            <a:r>
              <a:rPr lang="fr-FR" sz="3600" b="1" dirty="0">
                <a:latin typeface="Berlin Sans FB Demi" panose="020E0802020502020306" pitchFamily="34" charset="0"/>
              </a:rPr>
              <a:t>fondations de l’extension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558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Berlin Sans FB Demi" panose="020E0802020502020306" pitchFamily="34" charset="0"/>
              </a:rPr>
              <a:t>Études</a:t>
            </a:r>
            <a:endParaRPr lang="fr-FR" sz="3600" dirty="0"/>
          </a:p>
        </p:txBody>
      </p:sp>
      <p:sp>
        <p:nvSpPr>
          <p:cNvPr id="4" name="Rectangle 3"/>
          <p:cNvSpPr/>
          <p:nvPr/>
        </p:nvSpPr>
        <p:spPr>
          <a:xfrm>
            <a:off x="9693559" y="0"/>
            <a:ext cx="249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BS1 Rénover une grange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80809" y="1392517"/>
            <a:ext cx="10326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accent4"/>
                </a:solidFill>
              </a:rPr>
              <a:t>Calcul de la masse du mur </a:t>
            </a:r>
            <a:r>
              <a:rPr lang="fr-FR" sz="2800" b="1" dirty="0"/>
              <a:t>: nos </a:t>
            </a:r>
            <a:r>
              <a:rPr lang="fr-FR" sz="2800" b="1" dirty="0" smtClean="0"/>
              <a:t>murs </a:t>
            </a:r>
            <a:r>
              <a:rPr lang="fr-FR" sz="2800" b="1" dirty="0"/>
              <a:t>se </a:t>
            </a:r>
            <a:r>
              <a:rPr lang="fr-FR" sz="2800" b="1" dirty="0" smtClean="0"/>
              <a:t>composent </a:t>
            </a:r>
            <a:r>
              <a:rPr lang="fr-FR" sz="2800" b="1" dirty="0"/>
              <a:t>de briques </a:t>
            </a:r>
            <a:r>
              <a:rPr lang="fr-FR" sz="2800" b="1" dirty="0" smtClean="0"/>
              <a:t>pleines </a:t>
            </a:r>
            <a:r>
              <a:rPr lang="fr-FR" sz="2800" b="1" dirty="0"/>
              <a:t>de 10cm d’épaisseur et d’un isolant (laine de verre) </a:t>
            </a:r>
          </a:p>
          <a:p>
            <a:r>
              <a:rPr lang="fr-FR" sz="2800" b="1" dirty="0"/>
              <a:t> 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562" y="2713928"/>
            <a:ext cx="6490141" cy="3707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ZoneTexte 7"/>
          <p:cNvSpPr txBox="1"/>
          <p:nvPr/>
        </p:nvSpPr>
        <p:spPr>
          <a:xfrm>
            <a:off x="185802" y="2839067"/>
            <a:ext cx="2443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On a une masse surfacique de 2000N/m² pour la brique pleine 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9794" y="2813811"/>
            <a:ext cx="19852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/>
              <a:t>On a une masse surfacique de 2,1kg/m² pour la brique pleine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305771" y="5617976"/>
            <a:ext cx="2956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(1,5+7,5)x2+54,5= 72,5m²</a:t>
            </a:r>
          </a:p>
          <a:p>
            <a:r>
              <a:rPr lang="fr-FR" b="1" dirty="0">
                <a:solidFill>
                  <a:schemeClr val="bg1"/>
                </a:solidFill>
              </a:rPr>
              <a:t>(surface total du mur)  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85802" y="4383051"/>
            <a:ext cx="2232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72,5x2000=145000 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32197" y="4354007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(</a:t>
            </a:r>
            <a:r>
              <a:rPr lang="fr-FR" b="1" dirty="0" smtClean="0"/>
              <a:t>72,5x2,1)x9,81=1493N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628307" y="5037950"/>
            <a:ext cx="3331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145000+1493= </a:t>
            </a:r>
            <a:r>
              <a:rPr lang="fr-FR" sz="2400" b="1" u="sng" dirty="0" smtClean="0">
                <a:solidFill>
                  <a:srgbClr val="FF0000"/>
                </a:solidFill>
              </a:rPr>
              <a:t>146493N</a:t>
            </a:r>
            <a:endParaRPr lang="fr-FR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113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3947" y="479833"/>
            <a:ext cx="4725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latin typeface="Berlin Sans FB Demi" panose="020E0802020502020306" pitchFamily="34" charset="0"/>
              </a:rPr>
              <a:t>Sommaire</a:t>
            </a:r>
            <a:r>
              <a:rPr lang="fr-FR" sz="4800" b="1" dirty="0"/>
              <a:t> :</a:t>
            </a:r>
          </a:p>
          <a:p>
            <a:r>
              <a:rPr lang="fr-FR" sz="3200" b="1" dirty="0">
                <a:latin typeface="Berlin Sans FB Demi" panose="020E0802020502020306" pitchFamily="34" charset="0"/>
              </a:rPr>
              <a:t>-Présentation du projet</a:t>
            </a:r>
            <a:endParaRPr lang="fr-FR" sz="4800" b="1" dirty="0">
              <a:latin typeface="Berlin Sans FB Demi" panose="020E0802020502020306" pitchFamily="34" charset="0"/>
            </a:endParaRPr>
          </a:p>
          <a:p>
            <a:endParaRPr lang="fr-FR" sz="48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1674179" y="1652943"/>
            <a:ext cx="6817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Berlin Sans FB Demi" panose="020E0802020502020306" pitchFamily="34" charset="0"/>
              </a:rPr>
              <a:t>-Cahier des charges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83947" y="2090307"/>
            <a:ext cx="5210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Berlin Sans FB Demi" panose="020E0802020502020306" pitchFamily="34" charset="0"/>
              </a:rPr>
              <a:t>-Solution </a:t>
            </a:r>
            <a:r>
              <a:rPr lang="fr-FR" sz="3200" b="1" dirty="0" smtClean="0">
                <a:latin typeface="Berlin Sans FB Demi" panose="020E0802020502020306" pitchFamily="34" charset="0"/>
              </a:rPr>
              <a:t>proposée </a:t>
            </a:r>
            <a:r>
              <a:rPr lang="fr-FR" sz="3200" b="1" dirty="0">
                <a:latin typeface="Berlin Sans FB Demi" panose="020E0802020502020306" pitchFamily="34" charset="0"/>
              </a:rPr>
              <a:t>/ choisie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83947" y="2541936"/>
            <a:ext cx="5060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Berlin Sans FB Demi" panose="020E0802020502020306" pitchFamily="34" charset="0"/>
              </a:rPr>
              <a:t>-Répartition des taches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564071" y="804123"/>
            <a:ext cx="9958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0" dirty="0">
                <a:latin typeface="Berlin Sans FB Demi" panose="020E0802020502020306" pitchFamily="34" charset="0"/>
              </a:rPr>
              <a:t>}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224973" y="1546680"/>
            <a:ext cx="4967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Berlin Sans FB Demi" panose="020E0802020502020306" pitchFamily="34" charset="0"/>
              </a:rPr>
              <a:t>Étapes préliminaires</a:t>
            </a:r>
            <a:endParaRPr lang="fr-FR" sz="4000" b="1" dirty="0">
              <a:latin typeface="Berlin Sans FB Demi" panose="020E0802020502020306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74179" y="3831975"/>
            <a:ext cx="7134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Berlin Sans FB Demi" panose="020E0802020502020306" pitchFamily="34" charset="0"/>
              </a:rPr>
              <a:t>-Étude des </a:t>
            </a:r>
            <a:r>
              <a:rPr lang="fr-FR" sz="3200" b="1" dirty="0" smtClean="0">
                <a:latin typeface="Berlin Sans FB Demi" panose="020E0802020502020306" pitchFamily="34" charset="0"/>
              </a:rPr>
              <a:t>fondations </a:t>
            </a:r>
            <a:r>
              <a:rPr lang="fr-FR" sz="3200" b="1" dirty="0">
                <a:latin typeface="Berlin Sans FB Demi" panose="020E0802020502020306" pitchFamily="34" charset="0"/>
              </a:rPr>
              <a:t>de l’extension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674179" y="4299824"/>
            <a:ext cx="6663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latin typeface="Berlin Sans FB Demi" panose="020E0802020502020306" pitchFamily="34" charset="0"/>
              </a:rPr>
              <a:t>-</a:t>
            </a:r>
            <a:r>
              <a:rPr lang="fr-FR" sz="3200" b="1" dirty="0">
                <a:latin typeface="Berlin Sans FB Demi" panose="020E0802020502020306" pitchFamily="34" charset="0"/>
              </a:rPr>
              <a:t>Étude acoustique</a:t>
            </a:r>
          </a:p>
          <a:p>
            <a:r>
              <a:rPr lang="fr-FR" sz="3200" dirty="0" smtClean="0">
                <a:latin typeface="Berlin Sans FB Demi" panose="020E0802020502020306" pitchFamily="34" charset="0"/>
              </a:rPr>
              <a:t>-</a:t>
            </a:r>
            <a:r>
              <a:rPr lang="fr-FR" sz="3200" b="1" dirty="0">
                <a:latin typeface="Berlin Sans FB Demi" panose="020E0802020502020306" pitchFamily="34" charset="0"/>
              </a:rPr>
              <a:t> Étude </a:t>
            </a:r>
            <a:r>
              <a:rPr lang="fr-FR" sz="3200" dirty="0" smtClean="0">
                <a:latin typeface="Berlin Sans FB Demi" panose="020E0802020502020306" pitchFamily="34" charset="0"/>
              </a:rPr>
              <a:t>des éléments </a:t>
            </a:r>
            <a:r>
              <a:rPr lang="fr-FR" sz="3200" dirty="0">
                <a:latin typeface="Berlin Sans FB Demi" panose="020E0802020502020306" pitchFamily="34" charset="0"/>
              </a:rPr>
              <a:t>porteur </a:t>
            </a:r>
            <a:r>
              <a:rPr lang="fr-FR" sz="3200" b="1" dirty="0"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67140" y="3549810"/>
            <a:ext cx="78579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0" dirty="0">
                <a:latin typeface="Berlin Sans FB Demi" panose="020E0802020502020306" pitchFamily="34" charset="0"/>
              </a:rPr>
              <a:t>}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808307" y="4321834"/>
            <a:ext cx="23267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Berlin Sans FB Demi" panose="020E0802020502020306" pitchFamily="34" charset="0"/>
              </a:rPr>
              <a:t>Études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74179" y="3388134"/>
            <a:ext cx="5550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latin typeface="Berlin Sans FB Demi" panose="020E0802020502020306" pitchFamily="34" charset="0"/>
              </a:rPr>
              <a:t>-Aménagement pour la </a:t>
            </a:r>
            <a:r>
              <a:rPr lang="fr-FR" sz="3200" dirty="0" err="1">
                <a:latin typeface="Berlin Sans FB Demi" panose="020E0802020502020306" pitchFamily="34" charset="0"/>
              </a:rPr>
              <a:t>pmr</a:t>
            </a:r>
            <a:r>
              <a:rPr lang="fr-FR" sz="3200" dirty="0">
                <a:latin typeface="Berlin Sans FB Demi" panose="020E0802020502020306" pitchFamily="34" charset="0"/>
              </a:rPr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683947" y="2965035"/>
            <a:ext cx="6532774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3200" b="1" dirty="0">
                <a:latin typeface="Berlin Sans FB Demi"/>
              </a:rPr>
              <a:t>-Plan 2D/3D de l’extension </a:t>
            </a:r>
            <a:endParaRPr lang="fr-FR" sz="3200" b="1" dirty="0">
              <a:latin typeface="Berlin Sans FB Demi" panose="020E0802020502020306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148809" y="2162580"/>
            <a:ext cx="78579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0" dirty="0">
                <a:latin typeface="Berlin Sans FB Demi" panose="020E0802020502020306" pitchFamily="34" charset="0"/>
              </a:rPr>
              <a:t>}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84012" y="2681559"/>
            <a:ext cx="3637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Planification du projet </a:t>
            </a:r>
          </a:p>
        </p:txBody>
      </p:sp>
    </p:spTree>
    <p:extLst>
      <p:ext uri="{BB962C8B-B14F-4D97-AF65-F5344CB8AC3E}">
        <p14:creationId xmlns="" xmlns:p14="http://schemas.microsoft.com/office/powerpoint/2010/main" val="14692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206" y="669577"/>
            <a:ext cx="6938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Berlin Sans FB Demi" panose="020E0802020502020306" pitchFamily="34" charset="0"/>
              </a:rPr>
              <a:t>Calcul </a:t>
            </a:r>
            <a:r>
              <a:rPr lang="fr-FR" sz="3200" b="1" dirty="0" smtClean="0">
                <a:latin typeface="Berlin Sans FB Demi" panose="020E0802020502020306" pitchFamily="34" charset="0"/>
              </a:rPr>
              <a:t>de la </a:t>
            </a:r>
            <a:r>
              <a:rPr lang="fr-FR" sz="3200" b="1" dirty="0">
                <a:latin typeface="Berlin Sans FB Demi" panose="020E0802020502020306" pitchFamily="34" charset="0"/>
              </a:rPr>
              <a:t>fondations de l’extension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Berlin Sans FB Demi" panose="020E0802020502020306" pitchFamily="34" charset="0"/>
              </a:rPr>
              <a:t>Études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9693559" y="0"/>
            <a:ext cx="249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BS1 Rénover une grange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5448" y="1579205"/>
            <a:ext cx="6568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4"/>
                </a:solidFill>
              </a:rPr>
              <a:t>Calcul de la masse du toit </a:t>
            </a:r>
            <a:r>
              <a:rPr lang="fr-FR" sz="2800" b="1" dirty="0"/>
              <a:t>: le toit et composé de tuile et d’une charpente 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83" y="2750611"/>
            <a:ext cx="6482817" cy="368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 rot="20948154">
            <a:off x="8152134" y="4300515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/>
              <a:t>68,67m²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084" y="3992737"/>
            <a:ext cx="483658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Calcul des tuile du toit :</a:t>
            </a:r>
          </a:p>
          <a:p>
            <a:r>
              <a:rPr lang="fr-FR" sz="2400" b="1" dirty="0"/>
              <a:t>La masse surfacique des tuile et de</a:t>
            </a:r>
          </a:p>
          <a:p>
            <a:r>
              <a:rPr lang="fr-FR" sz="2400" b="1" dirty="0"/>
              <a:t>800N/m² donc : 68,67x800= 54936N </a:t>
            </a:r>
          </a:p>
        </p:txBody>
      </p:sp>
    </p:spTree>
    <p:extLst>
      <p:ext uri="{BB962C8B-B14F-4D97-AF65-F5344CB8AC3E}">
        <p14:creationId xmlns="" xmlns:p14="http://schemas.microsoft.com/office/powerpoint/2010/main" val="423518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2867" y="353943"/>
            <a:ext cx="5221301" cy="58477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fr-FR" sz="3200" b="1" dirty="0">
                <a:latin typeface="Berlin Sans FB Demi"/>
              </a:rPr>
              <a:t>Calcul de l'élément porteur 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Études</a:t>
            </a:r>
            <a:endParaRPr lang="fr-FR" sz="4000" dirty="0"/>
          </a:p>
        </p:txBody>
      </p:sp>
      <p:sp>
        <p:nvSpPr>
          <p:cNvPr id="7" name="Rectangle 6"/>
          <p:cNvSpPr/>
          <p:nvPr/>
        </p:nvSpPr>
        <p:spPr>
          <a:xfrm>
            <a:off x="9693559" y="0"/>
            <a:ext cx="249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BS1 Rénover une grange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48" y="1802165"/>
            <a:ext cx="10220061" cy="17587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8303" y="3767939"/>
            <a:ext cx="872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Ma charpente et </a:t>
            </a:r>
            <a:r>
              <a:rPr lang="fr-FR" sz="2400" b="1" dirty="0" smtClean="0"/>
              <a:t>composée de </a:t>
            </a:r>
            <a:r>
              <a:rPr lang="fr-FR" sz="2400" b="1" dirty="0"/>
              <a:t>Poutre, Madrier, Chevron, liteau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3926" y="4767267"/>
            <a:ext cx="8325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 matériaux composant </a:t>
            </a:r>
            <a:r>
              <a:rPr lang="fr-FR" sz="2400" b="1" dirty="0" smtClean="0"/>
              <a:t>la </a:t>
            </a:r>
            <a:r>
              <a:rPr lang="fr-FR" sz="2400" b="1" dirty="0"/>
              <a:t>poutre </a:t>
            </a:r>
            <a:r>
              <a:rPr lang="fr-FR" sz="2400" b="1" dirty="0" smtClean="0"/>
              <a:t>est </a:t>
            </a:r>
            <a:r>
              <a:rPr lang="fr-FR" sz="2400" b="1" dirty="0"/>
              <a:t>le sapin qui possède une masse volumique de 450kg/m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33926" y="5654842"/>
            <a:ext cx="6851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Le volume total de la charpente  et de </a:t>
            </a:r>
            <a:r>
              <a:rPr lang="fr-FR" sz="2400" b="1" dirty="0" smtClean="0"/>
              <a:t>7,13 </a:t>
            </a:r>
            <a:r>
              <a:rPr lang="fr-FR" sz="2400" b="1" dirty="0"/>
              <a:t>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78863" y="5547120"/>
            <a:ext cx="677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7473" y="5049243"/>
            <a:ext cx="5198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3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56737" y="5767541"/>
            <a:ext cx="5273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Donc on a </a:t>
            </a:r>
            <a:r>
              <a:rPr lang="fr-FR" sz="3200" b="1" dirty="0" smtClean="0"/>
              <a:t>450x7,13= </a:t>
            </a:r>
            <a:r>
              <a:rPr lang="fr-FR" sz="3200" b="1" dirty="0"/>
              <a:t>3208,68kg soit </a:t>
            </a:r>
            <a:r>
              <a:rPr lang="fr-FR" sz="3200" b="1" dirty="0" smtClean="0"/>
              <a:t>31470N </a:t>
            </a:r>
            <a:endParaRPr lang="fr-FR" sz="3200" b="1" dirty="0"/>
          </a:p>
        </p:txBody>
      </p:sp>
    </p:spTree>
    <p:extLst>
      <p:ext uri="{BB962C8B-B14F-4D97-AF65-F5344CB8AC3E}">
        <p14:creationId xmlns="" xmlns:p14="http://schemas.microsoft.com/office/powerpoint/2010/main" val="332221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0301" y="353943"/>
            <a:ext cx="6938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Berlin Sans FB Demi" panose="020E0802020502020306" pitchFamily="34" charset="0"/>
              </a:rPr>
              <a:t>Calcul </a:t>
            </a:r>
            <a:r>
              <a:rPr lang="fr-FR" sz="3200" b="1" dirty="0" smtClean="0">
                <a:latin typeface="Berlin Sans FB Demi" panose="020E0802020502020306" pitchFamily="34" charset="0"/>
              </a:rPr>
              <a:t>de la </a:t>
            </a:r>
            <a:r>
              <a:rPr lang="fr-FR" sz="3200" b="1" dirty="0">
                <a:latin typeface="Berlin Sans FB Demi" panose="020E0802020502020306" pitchFamily="34" charset="0"/>
              </a:rPr>
              <a:t>fondations de l’extension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Études</a:t>
            </a:r>
            <a:endParaRPr lang="fr-FR" sz="4000" dirty="0"/>
          </a:p>
        </p:txBody>
      </p:sp>
      <p:sp>
        <p:nvSpPr>
          <p:cNvPr id="7" name="Rectangle 6"/>
          <p:cNvSpPr/>
          <p:nvPr/>
        </p:nvSpPr>
        <p:spPr>
          <a:xfrm>
            <a:off x="9693559" y="0"/>
            <a:ext cx="249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BS1 Rénover une grange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12490" y="126031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chemeClr val="accent4"/>
                </a:solidFill>
              </a:rPr>
              <a:t>Calcul de la masse du toit </a:t>
            </a:r>
            <a:r>
              <a:rPr lang="fr-FR" sz="2800" b="1" dirty="0"/>
              <a:t>: la charpente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4" y="2463523"/>
            <a:ext cx="10220061" cy="175879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17800" y="5598264"/>
            <a:ext cx="67787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fr-FR" sz="1600" b="1" dirty="0"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737" y="4445394"/>
            <a:ext cx="12093582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FR" sz="2800" b="1" dirty="0"/>
              <a:t>La charpente </a:t>
            </a:r>
            <a:r>
              <a:rPr lang="fr-FR" sz="2800" b="1" dirty="0" smtClean="0"/>
              <a:t>est </a:t>
            </a:r>
            <a:r>
              <a:rPr lang="fr-FR" sz="2800" b="1" dirty="0"/>
              <a:t>un élément qui fait partie des charges pesant sur </a:t>
            </a:r>
            <a:r>
              <a:rPr lang="fr-FR" sz="2800" b="1" dirty="0" smtClean="0"/>
              <a:t>les fondations</a:t>
            </a:r>
            <a:endParaRPr lang="fr-FR" sz="2800" b="1" dirty="0"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34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71" y="2727238"/>
            <a:ext cx="6735127" cy="382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337007" y="686936"/>
            <a:ext cx="7784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Berlin Sans FB Demi" panose="020E0802020502020306" pitchFamily="34" charset="0"/>
              </a:rPr>
              <a:t>Calcul </a:t>
            </a:r>
            <a:r>
              <a:rPr lang="fr-FR" sz="3600" b="1" dirty="0" smtClean="0">
                <a:latin typeface="Berlin Sans FB Demi" panose="020E0802020502020306" pitchFamily="34" charset="0"/>
              </a:rPr>
              <a:t>de la </a:t>
            </a:r>
            <a:r>
              <a:rPr lang="fr-FR" sz="3600" b="1" dirty="0">
                <a:latin typeface="Berlin Sans FB Demi" panose="020E0802020502020306" pitchFamily="34" charset="0"/>
              </a:rPr>
              <a:t>fondations de l’extension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Études</a:t>
            </a:r>
            <a:endParaRPr lang="fr-FR" sz="4000" dirty="0"/>
          </a:p>
        </p:txBody>
      </p:sp>
      <p:sp>
        <p:nvSpPr>
          <p:cNvPr id="6" name="Rectangle 5"/>
          <p:cNvSpPr/>
          <p:nvPr/>
        </p:nvSpPr>
        <p:spPr>
          <a:xfrm>
            <a:off x="9693559" y="0"/>
            <a:ext cx="249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BS1 Rénover une grange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5494" y="1430088"/>
            <a:ext cx="6697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</a:rPr>
              <a:t>Calcul des </a:t>
            </a:r>
            <a:r>
              <a:rPr lang="fr-FR" sz="2400" b="1" dirty="0" smtClean="0">
                <a:solidFill>
                  <a:schemeClr val="accent4"/>
                </a:solidFill>
              </a:rPr>
              <a:t>charges </a:t>
            </a:r>
            <a:r>
              <a:rPr lang="fr-FR" sz="2400" b="1" dirty="0">
                <a:solidFill>
                  <a:schemeClr val="accent4"/>
                </a:solidFill>
              </a:rPr>
              <a:t>climatique </a:t>
            </a:r>
            <a:r>
              <a:rPr lang="fr-FR" sz="2400" b="1" dirty="0"/>
              <a:t>: la neige et le vent sont des </a:t>
            </a:r>
            <a:r>
              <a:rPr lang="fr-FR" sz="2400" b="1" dirty="0" smtClean="0"/>
              <a:t>paramètres </a:t>
            </a:r>
            <a:r>
              <a:rPr lang="fr-FR" sz="2400" b="1" dirty="0"/>
              <a:t>a prendre en compte car cela peut </a:t>
            </a:r>
            <a:r>
              <a:rPr lang="fr-FR" sz="2400" b="1" dirty="0" smtClean="0"/>
              <a:t>représenter un </a:t>
            </a:r>
            <a:r>
              <a:rPr lang="fr-FR" sz="2400" b="1" dirty="0"/>
              <a:t>poids </a:t>
            </a:r>
            <a:r>
              <a:rPr lang="fr-FR" sz="2400" b="1" dirty="0" smtClean="0"/>
              <a:t>supplémentaire</a:t>
            </a:r>
            <a:endParaRPr lang="fr-FR" sz="2400" b="1" dirty="0"/>
          </a:p>
        </p:txBody>
      </p:sp>
    </p:spTree>
    <p:extLst>
      <p:ext uri="{BB962C8B-B14F-4D97-AF65-F5344CB8AC3E}">
        <p14:creationId xmlns="" xmlns:p14="http://schemas.microsoft.com/office/powerpoint/2010/main" val="345640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427" y="415498"/>
            <a:ext cx="69381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latin typeface="Berlin Sans FB Demi" panose="020E0802020502020306" pitchFamily="34" charset="0"/>
              </a:rPr>
              <a:t>Calcul </a:t>
            </a:r>
            <a:r>
              <a:rPr lang="fr-FR" sz="3200" b="1" dirty="0" smtClean="0">
                <a:latin typeface="Berlin Sans FB Demi" panose="020E0802020502020306" pitchFamily="34" charset="0"/>
              </a:rPr>
              <a:t>de la </a:t>
            </a:r>
            <a:r>
              <a:rPr lang="fr-FR" sz="3200" b="1" dirty="0">
                <a:latin typeface="Berlin Sans FB Demi" panose="020E0802020502020306" pitchFamily="34" charset="0"/>
              </a:rPr>
              <a:t>fondations de l’extension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Études</a:t>
            </a:r>
            <a:endParaRPr lang="fr-FR" sz="4000" dirty="0"/>
          </a:p>
        </p:txBody>
      </p:sp>
      <p:sp>
        <p:nvSpPr>
          <p:cNvPr id="4" name="Rectangle 3"/>
          <p:cNvSpPr/>
          <p:nvPr/>
        </p:nvSpPr>
        <p:spPr>
          <a:xfrm>
            <a:off x="9693559" y="0"/>
            <a:ext cx="249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BS1 Rénover une grange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181" y="1784996"/>
            <a:ext cx="3496163" cy="272453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439" y="1784997"/>
            <a:ext cx="3524742" cy="272453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9682" y="4601857"/>
            <a:ext cx="606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Surface du toit 68,67m²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30825" y="4601858"/>
            <a:ext cx="342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68,67x410=28162,9</a:t>
            </a:r>
          </a:p>
        </p:txBody>
      </p:sp>
      <p:sp>
        <p:nvSpPr>
          <p:cNvPr id="9" name="Rectangle 8"/>
          <p:cNvSpPr/>
          <p:nvPr/>
        </p:nvSpPr>
        <p:spPr>
          <a:xfrm>
            <a:off x="7115181" y="4601859"/>
            <a:ext cx="266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68,67x450=30901,5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29682" y="5510462"/>
            <a:ext cx="10205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Pression dynamique du vent + charge de la neige = </a:t>
            </a:r>
            <a:r>
              <a:rPr lang="fr-FR" sz="2800" b="1" dirty="0" smtClean="0"/>
              <a:t>59064N </a:t>
            </a:r>
            <a:endParaRPr lang="fr-FR" sz="2800" b="1" dirty="0"/>
          </a:p>
        </p:txBody>
      </p:sp>
    </p:spTree>
    <p:extLst>
      <p:ext uri="{BB962C8B-B14F-4D97-AF65-F5344CB8AC3E}">
        <p14:creationId xmlns="" xmlns:p14="http://schemas.microsoft.com/office/powerpoint/2010/main" val="8497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3169" y="620030"/>
            <a:ext cx="7439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Berlin Sans FB Demi" panose="020E0802020502020306" pitchFamily="34" charset="0"/>
              </a:rPr>
              <a:t>Calcul </a:t>
            </a:r>
            <a:r>
              <a:rPr lang="fr-FR" sz="3600" b="1" dirty="0" smtClean="0">
                <a:latin typeface="Berlin Sans FB Demi" panose="020E0802020502020306" pitchFamily="34" charset="0"/>
              </a:rPr>
              <a:t>des fondations </a:t>
            </a:r>
            <a:r>
              <a:rPr lang="fr-FR" sz="3600" b="1" dirty="0">
                <a:latin typeface="Berlin Sans FB Demi" panose="020E0802020502020306" pitchFamily="34" charset="0"/>
              </a:rPr>
              <a:t>de l’extension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Études</a:t>
            </a:r>
            <a:endParaRPr lang="fr-FR" sz="4000" dirty="0"/>
          </a:p>
        </p:txBody>
      </p:sp>
      <p:sp>
        <p:nvSpPr>
          <p:cNvPr id="7" name="Rectangle 6"/>
          <p:cNvSpPr/>
          <p:nvPr/>
        </p:nvSpPr>
        <p:spPr>
          <a:xfrm>
            <a:off x="9693559" y="0"/>
            <a:ext cx="249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BS1 Rénover une grange</a:t>
            </a:r>
          </a:p>
        </p:txBody>
      </p:sp>
      <p:sp>
        <p:nvSpPr>
          <p:cNvPr id="8" name="Rectangle 7"/>
          <p:cNvSpPr/>
          <p:nvPr/>
        </p:nvSpPr>
        <p:spPr>
          <a:xfrm>
            <a:off x="2653168" y="1451027"/>
            <a:ext cx="75953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</a:rPr>
              <a:t>Calcul de la masse </a:t>
            </a:r>
            <a:r>
              <a:rPr lang="fr-FR" sz="2400" b="1" dirty="0" smtClean="0">
                <a:solidFill>
                  <a:schemeClr val="accent4"/>
                </a:solidFill>
              </a:rPr>
              <a:t>totale </a:t>
            </a:r>
            <a:r>
              <a:rPr lang="fr-FR" sz="2400" b="1" dirty="0"/>
              <a:t>: on additionne toute les masses </a:t>
            </a:r>
          </a:p>
          <a:p>
            <a:r>
              <a:rPr lang="fr-FR" sz="2400" b="1" dirty="0">
                <a:solidFill>
                  <a:schemeClr val="accent4"/>
                </a:solidFill>
              </a:rPr>
              <a:t> </a:t>
            </a:r>
            <a:endParaRPr lang="fr-FR" sz="24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0545676"/>
                  </p:ext>
                </p:extLst>
              </p:nvPr>
            </p:nvGraphicFramePr>
            <p:xfrm>
              <a:off x="770021" y="2282024"/>
              <a:ext cx="11436199" cy="3257315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958390">
                      <a:extLst>
                        <a:ext uri="{9D8B030D-6E8A-4147-A177-3AD203B41FA5}">
                          <a16:colId xmlns:a16="http://schemas.microsoft.com/office/drawing/2014/main" val="2062796802"/>
                        </a:ext>
                      </a:extLst>
                    </a:gridCol>
                    <a:gridCol w="7477809">
                      <a:extLst>
                        <a:ext uri="{9D8B030D-6E8A-4147-A177-3AD203B41FA5}">
                          <a16:colId xmlns:a16="http://schemas.microsoft.com/office/drawing/2014/main" val="2695532983"/>
                        </a:ext>
                      </a:extLst>
                    </a:gridCol>
                  </a:tblGrid>
                  <a:tr h="364453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Démarche</a:t>
                          </a:r>
                          <a:r>
                            <a:rPr lang="fr-FR" baseline="0" dirty="0"/>
                            <a:t/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fr-FR" sz="1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fondation linéaire, charge de 291971N</a:t>
                          </a:r>
                          <a:r>
                            <a:rPr lang="fr-FR" sz="1800" b="1" i="1" baseline="0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/>
                          </a:r>
                          <a:r>
                            <a:rPr lang="fr-FR" sz="1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/>
                          </a:r>
                          <a14:m>
                            <m:oMath xmlns:m="http://schemas.openxmlformats.org/officeDocument/2006/math">
                              <m:r>
                                <a:rPr lang="fr-FR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fr-FR" sz="1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:r>
                            <a:rPr lang="fr-FR" sz="1800" b="1" i="1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0,4 N/mm²: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1216446287"/>
                      </a:ext>
                    </a:extLst>
                  </a:tr>
                  <a:tr h="364453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Estimation du poids</a:t>
                          </a:r>
                          <a:r>
                            <a:rPr lang="fr-FR" b="1" baseline="0" dirty="0"/>
                            <a:t> propre de la fondation 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Estimation: fondation de  1,7</a:t>
                          </a:r>
                          <a:r>
                            <a:rPr lang="fr-FR" sz="1800" i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 de largeur par 1</a:t>
                          </a:r>
                          <a:r>
                            <a:rPr lang="fr-FR" sz="1800" i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 d'épaisseur.</a:t>
                          </a:r>
                          <a:endParaRPr lang="fr-FR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Masse fondation 1 m x 1,70 m x 1,00 m x 2500 kg/m3 =  4250Kg</a:t>
                          </a:r>
                        </a:p>
                        <a:p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Poids propre: 4250 kg x 9,81m/s2 =41692,5 N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44062099"/>
                      </a:ext>
                    </a:extLst>
                  </a:tr>
                  <a:tr h="364453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Calcule de la charge</a:t>
                          </a:r>
                          <a:r>
                            <a:rPr lang="fr-FR" b="1" baseline="0" dirty="0"/>
                            <a:t> total 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i="1" dirty="0" smtClean="0"/>
                            <a:t>41692,5+291971</a:t>
                          </a:r>
                          <a:r>
                            <a:rPr lang="fr-FR" i="1" baseline="0" dirty="0" smtClean="0"/>
                            <a:t/>
                          </a:r>
                          <a:r>
                            <a:rPr lang="fr-FR" i="1" dirty="0" smtClean="0"/>
                            <a:t>=333663</a:t>
                          </a:r>
                          <a:endParaRPr lang="fr-FR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83836996"/>
                      </a:ext>
                    </a:extLst>
                  </a:tr>
                  <a:tr h="364453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Calcul de l’aire de la fondatio</a:t>
                          </a:r>
                          <a:r>
                            <a:rPr lang="fr-FR" b="1" baseline="0" dirty="0"/>
                            <a:t>n 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i="1" dirty="0"/>
                            <a:t>Air de la fondation</a:t>
                          </a:r>
                          <a:r>
                            <a:rPr lang="fr-FR" i="1" baseline="0" dirty="0"/>
                            <a:t/>
                          </a:r>
                          <a:r>
                            <a:rPr lang="fr-FR" i="1" baseline="0" dirty="0" smtClean="0"/>
                            <a:t>333663</a:t>
                          </a:r>
                          <a:endParaRPr lang="fr-FR" i="1" baseline="0" dirty="0"/>
                        </a:p>
                        <a:p>
                          <a:endParaRPr lang="fr-FR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32341806"/>
                      </a:ext>
                    </a:extLst>
                  </a:tr>
                  <a:tr h="605555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Calcul</a:t>
                          </a:r>
                          <a:r>
                            <a:rPr lang="fr-FR" b="1" baseline="0" dirty="0"/>
                            <a:t> de la largeur de la fondation 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Largeur</a:t>
                          </a:r>
                          <a:r>
                            <a:rPr lang="fr-FR" baseline="0" dirty="0"/>
                            <a:t> = 0,83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6803375"/>
                      </a:ext>
                    </a:extLst>
                  </a:tr>
                  <a:tr h="364453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Constatation et décision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largeur = 0,83&lt;1,70</a:t>
                          </a:r>
                          <a:r>
                            <a:rPr lang="fr-FR" baseline="0" dirty="0"/>
                            <a:t> donc bonne solution mais fondation trop massif 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008466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au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040545676"/>
                  </p:ext>
                </p:extLst>
              </p:nvPr>
            </p:nvGraphicFramePr>
            <p:xfrm>
              <a:off x="770021" y="2282024"/>
              <a:ext cx="11436199" cy="3257315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958390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062796802"/>
                        </a:ext>
                      </a:extLst>
                    </a:gridCol>
                    <a:gridCol w="7477809">
                      <a:extLst>
                        <a:ext uri="{9D8B030D-6E8A-4147-A177-3AD203B41FA5}">
                          <a16:colId xmlns:a14="http://schemas.microsoft.com/office/drawing/2010/main" xmlns="" xmlns:a16="http://schemas.microsoft.com/office/drawing/2014/main" val="2695532983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Démarche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52975" t="-21667" r="-81" b="-81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216446287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Estimation du poids</a:t>
                          </a:r>
                          <a:r>
                            <a:rPr lang="fr-FR" b="1" baseline="0" dirty="0"/>
                            <a:t> propre de la fondation 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Estimation: fondation de  1,7m de largeur par 1m d'épaisseur.</a:t>
                          </a:r>
                          <a:endParaRPr lang="fr-FR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Masse fondation 1 m x 1,70 m x 1,00 m x 2500 kg/m3 =  4250Kg</a:t>
                          </a:r>
                        </a:p>
                        <a:p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Poids propre: 4250 kg x 9,81m/s2 =41692,5 N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44406209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Calcule de la charge</a:t>
                          </a:r>
                          <a:r>
                            <a:rPr lang="fr-FR" b="1" baseline="0" dirty="0"/>
                            <a:t> total 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i="1" dirty="0" smtClean="0"/>
                            <a:t>41692,5+291971=333663</a:t>
                          </a:r>
                          <a:endParaRPr lang="fr-FR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68383699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Calcul de l’aire de la fondatio</a:t>
                          </a:r>
                          <a:r>
                            <a:rPr lang="fr-FR" b="1" baseline="0" dirty="0"/>
                            <a:t>n 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i="1" dirty="0"/>
                            <a:t>Air de la fondation</a:t>
                          </a:r>
                          <a:r>
                            <a:rPr lang="fr-FR" i="1" baseline="0" dirty="0" smtClean="0"/>
                            <a:t>333663</a:t>
                          </a:r>
                          <a:endParaRPr lang="fr-FR" i="1" baseline="0" dirty="0"/>
                        </a:p>
                        <a:p>
                          <a:endParaRPr lang="fr-FR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432341806"/>
                      </a:ext>
                    </a:extLst>
                  </a:tr>
                  <a:tr h="605555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Calcul</a:t>
                          </a:r>
                          <a:r>
                            <a:rPr lang="fr-FR" b="1" baseline="0" dirty="0"/>
                            <a:t> de la largeur de la fondation 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Largeur</a:t>
                          </a:r>
                          <a:r>
                            <a:rPr lang="fr-FR" baseline="0" dirty="0"/>
                            <a:t> = 0,83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139680337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Constatation et décision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largeur = 0,83&lt;1,70</a:t>
                          </a:r>
                          <a:r>
                            <a:rPr lang="fr-FR" baseline="0" dirty="0"/>
                            <a:t> donc bonne solution mais fondation trop massif 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="" xmlns:a16="http://schemas.microsoft.com/office/drawing/2014/main" val="28900846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ZoneTexte 21"/>
          <p:cNvSpPr txBox="1"/>
          <p:nvPr/>
        </p:nvSpPr>
        <p:spPr>
          <a:xfrm>
            <a:off x="6489568" y="4080394"/>
            <a:ext cx="4824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----------------- =</a:t>
            </a:r>
            <a:r>
              <a:rPr lang="fr-FR" dirty="0" smtClean="0"/>
              <a:t>834159 </a:t>
            </a:r>
            <a:r>
              <a:rPr lang="fr-FR" dirty="0"/>
              <a:t>mm² soit 0,834m²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880594" y="4265060"/>
            <a:ext cx="202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0,4</a:t>
            </a:r>
          </a:p>
          <a:p>
            <a:endParaRPr lang="fr-FR" i="1" dirty="0"/>
          </a:p>
        </p:txBody>
      </p:sp>
      <p:sp>
        <p:nvSpPr>
          <p:cNvPr id="24" name="Rectangle 23"/>
          <p:cNvSpPr/>
          <p:nvPr/>
        </p:nvSpPr>
        <p:spPr>
          <a:xfrm>
            <a:off x="5561697" y="4730645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-------- = 0,83 m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5706076" y="4897947"/>
            <a:ext cx="101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0,1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95749" y="960893"/>
                <a:ext cx="88844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fr-FR" sz="1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9" y="960893"/>
                <a:ext cx="888448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67739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669065"/>
                  </p:ext>
                </p:extLst>
              </p:nvPr>
            </p:nvGraphicFramePr>
            <p:xfrm>
              <a:off x="685800" y="2141538"/>
              <a:ext cx="11436199" cy="3429083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958390">
                      <a:extLst>
                        <a:ext uri="{9D8B030D-6E8A-4147-A177-3AD203B41FA5}">
                          <a16:colId xmlns:a16="http://schemas.microsoft.com/office/drawing/2014/main" val="549374123"/>
                        </a:ext>
                      </a:extLst>
                    </a:gridCol>
                    <a:gridCol w="7477809">
                      <a:extLst>
                        <a:ext uri="{9D8B030D-6E8A-4147-A177-3AD203B41FA5}">
                          <a16:colId xmlns:a16="http://schemas.microsoft.com/office/drawing/2014/main" val="1151353720"/>
                        </a:ext>
                      </a:extLst>
                    </a:gridCol>
                  </a:tblGrid>
                  <a:tr h="364453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Démarche</a:t>
                          </a:r>
                          <a:r>
                            <a:rPr lang="fr-FR" baseline="0" dirty="0"/>
                            <a:t/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fr-FR" sz="1800" b="1" i="1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fondation linéaire, charge de </a:t>
                          </a:r>
                          <a:r>
                            <a:rPr lang="fr-FR" sz="1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291971N  </a:t>
                          </a:r>
                          <a14:m>
                            <m:oMath xmlns:m="http://schemas.openxmlformats.org/officeDocument/2006/math">
                              <m:r>
                                <a:rPr lang="fr-FR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oMath>
                          </a14:m>
                          <a:r>
                            <a:rPr lang="fr-FR" sz="1800" b="1" i="1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= 0,4 N/mm²:</a:t>
                          </a:r>
                        </a:p>
                      </a:txBody>
                      <a:tcPr marL="0" marR="0" marT="0" marB="0"/>
                    </a:tc>
                    <a:extLst>
                      <a:ext uri="{0D108BD9-81ED-4DB2-BD59-A6C34878D82A}">
                        <a16:rowId xmlns:a16="http://schemas.microsoft.com/office/drawing/2014/main" val="305285886"/>
                      </a:ext>
                    </a:extLst>
                  </a:tr>
                  <a:tr h="364453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Estimation du poids</a:t>
                          </a:r>
                          <a:r>
                            <a:rPr lang="fr-FR" b="1" baseline="0" dirty="0"/>
                            <a:t> propre de la fondation 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Estimation: fondation de  1</a:t>
                          </a:r>
                          <a:r>
                            <a:rPr lang="fr-FR" sz="1800" i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 de largeur par 1</a:t>
                          </a:r>
                          <a:r>
                            <a:rPr lang="fr-FR" sz="1800" i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/>
                          </a:r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 d'épaisseur.</a:t>
                          </a:r>
                          <a:endParaRPr lang="fr-FR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Masse fondation 1,00 m x 1,00 m x 1,00 m x 2500 kg/m3 =  2500Kg</a:t>
                          </a:r>
                        </a:p>
                        <a:p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Poids propre: 2500 kg x 9,81m/s2 = 24525 N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0055903"/>
                      </a:ext>
                    </a:extLst>
                  </a:tr>
                  <a:tr h="364453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Calcule de la charge</a:t>
                          </a:r>
                          <a:r>
                            <a:rPr lang="fr-FR" b="1" baseline="0" dirty="0"/>
                            <a:t/>
                          </a:r>
                          <a:r>
                            <a:rPr lang="fr-FR" b="1" baseline="0" dirty="0" smtClean="0"/>
                            <a:t>totale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i="1" dirty="0" smtClean="0"/>
                            <a:t>24525+291971</a:t>
                          </a:r>
                          <a:r>
                            <a:rPr lang="fr-FR" i="1" baseline="0" dirty="0" smtClean="0"/>
                            <a:t/>
                          </a:r>
                          <a:r>
                            <a:rPr lang="fr-FR" i="1" dirty="0" smtClean="0"/>
                            <a:t>=316496,1225</a:t>
                          </a:r>
                          <a:endParaRPr lang="fr-FR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68033585"/>
                      </a:ext>
                    </a:extLst>
                  </a:tr>
                  <a:tr h="364453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Calcul de l’aire </a:t>
                          </a:r>
                          <a:r>
                            <a:rPr lang="fr-FR" b="1" dirty="0" smtClean="0"/>
                            <a:t>des fondatio</a:t>
                          </a:r>
                          <a:r>
                            <a:rPr lang="fr-FR" b="1" baseline="0" dirty="0" smtClean="0"/>
                            <a:t>ns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i="1" dirty="0"/>
                            <a:t>Air de la fondation</a:t>
                          </a:r>
                          <a:r>
                            <a:rPr lang="fr-FR" i="1" baseline="0" dirty="0"/>
                            <a:t>  316496,1256</a:t>
                          </a:r>
                        </a:p>
                        <a:p>
                          <a:endParaRPr lang="fr-FR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9103771"/>
                      </a:ext>
                    </a:extLst>
                  </a:tr>
                  <a:tr h="605555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Calcul</a:t>
                          </a:r>
                          <a:r>
                            <a:rPr lang="fr-FR" b="1" baseline="0" dirty="0"/>
                            <a:t> de la largeur </a:t>
                          </a:r>
                          <a:r>
                            <a:rPr lang="fr-FR" b="1" baseline="0" dirty="0" smtClean="0"/>
                            <a:t>des fondations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Largeur</a:t>
                          </a:r>
                          <a:r>
                            <a:rPr lang="fr-FR" baseline="0" dirty="0"/>
                            <a:t> = 0,79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80420372"/>
                      </a:ext>
                    </a:extLst>
                  </a:tr>
                  <a:tr h="537528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Constatation et décision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largeur = 0,79&lt;1</a:t>
                          </a:r>
                          <a:r>
                            <a:rPr lang="fr-FR" baseline="0" dirty="0"/>
                            <a:t> donc bonne solution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052465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913669065"/>
                  </p:ext>
                </p:extLst>
              </p:nvPr>
            </p:nvGraphicFramePr>
            <p:xfrm>
              <a:off x="685800" y="2141538"/>
              <a:ext cx="11436199" cy="3429083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3958390">
                      <a:extLst>
                        <a:ext uri="{9D8B030D-6E8A-4147-A177-3AD203B41FA5}">
                          <a16:colId xmlns="" xmlns:a16="http://schemas.microsoft.com/office/drawing/2014/main" val="549374123"/>
                        </a:ext>
                      </a:extLst>
                    </a:gridCol>
                    <a:gridCol w="7477809">
                      <a:extLst>
                        <a:ext uri="{9D8B030D-6E8A-4147-A177-3AD203B41FA5}">
                          <a16:colId xmlns="" xmlns:a16="http://schemas.microsoft.com/office/drawing/2014/main" val="1151353720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Démarche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0" marR="0" marT="0" marB="0">
                        <a:blipFill>
                          <a:blip r:embed="rId2"/>
                          <a:stretch>
                            <a:fillRect l="-52975" t="-21667" r="-81" b="-8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528588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Estimation du poids</a:t>
                          </a:r>
                          <a:r>
                            <a:rPr lang="fr-FR" b="1" baseline="0" dirty="0"/>
                            <a:t> propre de la fondation 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Estimation: fondation de  1m de largeur par 1m d'épaisseur.</a:t>
                          </a:r>
                          <a:endParaRPr lang="fr-FR" sz="1800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Masse fondation 1,00 m x 1,00 m x 1,00 m x 2500 kg/m3 =  2500Kg</a:t>
                          </a:r>
                        </a:p>
                        <a:p>
                          <a:r>
                            <a:rPr lang="fr-FR" sz="1800" i="1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Poids propre: 2500 kg x 9,81m/s2 = 24525 N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910055903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Calcule de la charge</a:t>
                          </a:r>
                          <a:r>
                            <a:rPr lang="fr-FR" b="1" baseline="0" dirty="0" smtClean="0"/>
                            <a:t>totale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i="1" dirty="0" smtClean="0"/>
                            <a:t>24525+291971=316496,1225</a:t>
                          </a:r>
                          <a:endParaRPr lang="fr-FR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4268033585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Calcul de l’aire </a:t>
                          </a:r>
                          <a:r>
                            <a:rPr lang="fr-FR" b="1" dirty="0" smtClean="0"/>
                            <a:t>des fondatio</a:t>
                          </a:r>
                          <a:r>
                            <a:rPr lang="fr-FR" b="1" baseline="0" dirty="0" smtClean="0"/>
                            <a:t>ns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i="1" dirty="0"/>
                            <a:t>Air de la fondation</a:t>
                          </a:r>
                          <a:r>
                            <a:rPr lang="fr-FR" i="1" baseline="0" dirty="0"/>
                            <a:t>  316496,1256</a:t>
                          </a:r>
                        </a:p>
                        <a:p>
                          <a:endParaRPr lang="fr-FR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2099103771"/>
                      </a:ext>
                    </a:extLst>
                  </a:tr>
                  <a:tr h="605555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Calcul</a:t>
                          </a:r>
                          <a:r>
                            <a:rPr lang="fr-FR" b="1" baseline="0" dirty="0"/>
                            <a:t> de la largeur </a:t>
                          </a:r>
                          <a:r>
                            <a:rPr lang="fr-FR" b="1" baseline="0" dirty="0" smtClean="0"/>
                            <a:t>des fondations</a:t>
                          </a:r>
                          <a:endParaRPr lang="fr-FR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dirty="0"/>
                            <a:t>Largeur</a:t>
                          </a:r>
                          <a:r>
                            <a:rPr lang="fr-FR" baseline="0" dirty="0"/>
                            <a:t> = 0,79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780420372"/>
                      </a:ext>
                    </a:extLst>
                  </a:tr>
                  <a:tr h="537528">
                    <a:tc>
                      <a:txBody>
                        <a:bodyPr/>
                        <a:lstStyle/>
                        <a:p>
                          <a:r>
                            <a:rPr lang="fr-FR" b="1" dirty="0"/>
                            <a:t>Constatation et décision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/>
                            <a:t>largeur = 0,79&lt;1</a:t>
                          </a:r>
                          <a:r>
                            <a:rPr lang="fr-FR" baseline="0" dirty="0"/>
                            <a:t> donc bonne solution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14705246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6403899" y="3954197"/>
            <a:ext cx="45656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----------------- =791240,306 mm² soit 0,791m² 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6257" y="4138863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/>
              <a:t>0,4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5418315" y="4596384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-------- = 0,79 m</a:t>
            </a:r>
          </a:p>
        </p:txBody>
      </p:sp>
      <p:sp>
        <p:nvSpPr>
          <p:cNvPr id="6" name="Rectangle 5"/>
          <p:cNvSpPr/>
          <p:nvPr/>
        </p:nvSpPr>
        <p:spPr>
          <a:xfrm>
            <a:off x="5593099" y="4781050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0,1</a:t>
            </a:r>
          </a:p>
        </p:txBody>
      </p:sp>
      <p:sp>
        <p:nvSpPr>
          <p:cNvPr id="7" name="Rectangle 6"/>
          <p:cNvSpPr/>
          <p:nvPr/>
        </p:nvSpPr>
        <p:spPr>
          <a:xfrm>
            <a:off x="2105709" y="339405"/>
            <a:ext cx="86244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Calcul </a:t>
            </a:r>
            <a:r>
              <a:rPr lang="fr-FR" sz="4000" b="1" dirty="0" smtClean="0">
                <a:latin typeface="Berlin Sans FB Demi" panose="020E0802020502020306" pitchFamily="34" charset="0"/>
              </a:rPr>
              <a:t>de la </a:t>
            </a:r>
            <a:r>
              <a:rPr lang="fr-FR" sz="4000" b="1" dirty="0">
                <a:latin typeface="Berlin Sans FB Demi" panose="020E0802020502020306" pitchFamily="34" charset="0"/>
              </a:rPr>
              <a:t>fondations de l’extension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1563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Études</a:t>
            </a:r>
            <a:endParaRPr lang="fr-FR" sz="4000" dirty="0"/>
          </a:p>
        </p:txBody>
      </p:sp>
      <p:sp>
        <p:nvSpPr>
          <p:cNvPr id="9" name="Rectangle 8"/>
          <p:cNvSpPr/>
          <p:nvPr/>
        </p:nvSpPr>
        <p:spPr>
          <a:xfrm>
            <a:off x="9693559" y="21563"/>
            <a:ext cx="249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BS1 Rénover une grange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74237" y="1250828"/>
            <a:ext cx="7439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4"/>
                </a:solidFill>
              </a:rPr>
              <a:t>Calcul de la masse total </a:t>
            </a:r>
            <a:r>
              <a:rPr lang="fr-FR" sz="2400" b="1" dirty="0"/>
              <a:t>: on additionne toute les masses 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60777" y="853026"/>
                <a:ext cx="88844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fr-FR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fr-FR" sz="1000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777" y="853026"/>
                <a:ext cx="888448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0812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252" y="1690102"/>
            <a:ext cx="8430802" cy="4801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2069769" y="914400"/>
            <a:ext cx="8229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Berlin Sans FB Demi" panose="020E0802020502020306" pitchFamily="34" charset="0"/>
              </a:rPr>
              <a:t>Conclusion de l’étude sur les </a:t>
            </a:r>
            <a:r>
              <a:rPr lang="fr-FR" sz="3600" b="1" dirty="0" smtClean="0">
                <a:latin typeface="Berlin Sans FB Demi" panose="020E0802020502020306" pitchFamily="34" charset="0"/>
              </a:rPr>
              <a:t>fondations  </a:t>
            </a:r>
            <a:endParaRPr lang="fr-FR" sz="3600" b="1" dirty="0">
              <a:latin typeface="Berlin Sans FB Demi" panose="020E0802020502020306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009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Études</a:t>
            </a:r>
            <a:endParaRPr lang="fr-FR" sz="4000" dirty="0"/>
          </a:p>
        </p:txBody>
      </p:sp>
      <p:sp>
        <p:nvSpPr>
          <p:cNvPr id="8" name="Rectangle 7"/>
          <p:cNvSpPr/>
          <p:nvPr/>
        </p:nvSpPr>
        <p:spPr>
          <a:xfrm>
            <a:off x="9693559" y="14009"/>
            <a:ext cx="2498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BS1 Rénover une grange</a:t>
            </a:r>
          </a:p>
        </p:txBody>
      </p:sp>
    </p:spTree>
    <p:extLst>
      <p:ext uri="{BB962C8B-B14F-4D97-AF65-F5344CB8AC3E}">
        <p14:creationId xmlns="" xmlns:p14="http://schemas.microsoft.com/office/powerpoint/2010/main" val="12072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10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>
                <a:latin typeface="Berlin Sans FB Demi" panose="020E0802020502020306" pitchFamily="34" charset="0"/>
              </a:rPr>
              <a:t>Études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186990" y="589549"/>
            <a:ext cx="620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/>
              <a:t>Etude acoustique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850" y="1777538"/>
            <a:ext cx="4343774" cy="436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1" y="1777538"/>
            <a:ext cx="5082110" cy="4369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7849354" y="0"/>
            <a:ext cx="449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BS1.2 garantir une indépendance et intimité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0029372" y="449943"/>
            <a:ext cx="3309257" cy="1059543"/>
          </a:xfrm>
          <a:prstGeom prst="wedgeRoundRectCallout">
            <a:avLst>
              <a:gd name="adj1" fmla="val -34035"/>
              <a:gd name="adj2" fmla="val -66071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C’est pas mal de rappeler à quelle exigences l’étude fait référence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019142" y="4949371"/>
            <a:ext cx="3984172" cy="1712686"/>
          </a:xfrm>
          <a:prstGeom prst="wedgeRoundRectCallout">
            <a:avLst>
              <a:gd name="adj1" fmla="val -34035"/>
              <a:gd name="adj2" fmla="val -66071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L’élève montre les parois qu’il va étudier. Je crois me souvenir qu’il les montrait du doigt. Sinon,  il faut </a:t>
            </a:r>
            <a:r>
              <a:rPr lang="fr-FR" dirty="0" err="1" smtClean="0">
                <a:solidFill>
                  <a:srgbClr val="FF0000"/>
                </a:solidFill>
              </a:rPr>
              <a:t>fair</a:t>
            </a:r>
            <a:r>
              <a:rPr lang="fr-FR" dirty="0" smtClean="0">
                <a:solidFill>
                  <a:srgbClr val="FF0000"/>
                </a:solidFill>
              </a:rPr>
              <a:t> apparaitre une ellipse qui les entoure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2801258" y="5609772"/>
            <a:ext cx="3810000" cy="1059543"/>
          </a:xfrm>
          <a:prstGeom prst="wedgeRoundRectCallout">
            <a:avLst>
              <a:gd name="adj1" fmla="val -11178"/>
              <a:gd name="adj2" fmla="val -187989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C’est important aussi de définir les pièces que sépare la parois ex: d’un côté une cuisine, de l’autre un chambre.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521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98244" y="656897"/>
            <a:ext cx="3976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/>
              <a:t>Etude acoustique </a:t>
            </a:r>
            <a:endParaRPr lang="fr-FR" sz="4000" b="1" dirty="0"/>
          </a:p>
        </p:txBody>
      </p:sp>
      <p:sp>
        <p:nvSpPr>
          <p:cNvPr id="5" name="Rectangle 4"/>
          <p:cNvSpPr/>
          <p:nvPr/>
        </p:nvSpPr>
        <p:spPr>
          <a:xfrm>
            <a:off x="7748219" y="0"/>
            <a:ext cx="444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BS1.2 garantir une indépendance et intimité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166"/>
            <a:ext cx="1558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Berlin Sans FB Demi" panose="020E0802020502020306" pitchFamily="34" charset="0"/>
              </a:rPr>
              <a:t>Études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862890" y="1360672"/>
            <a:ext cx="3174074" cy="461665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r>
              <a:rPr lang="fr-FR" sz="2400" b="1" dirty="0"/>
              <a:t>Entre les appartement  </a:t>
            </a:r>
            <a:endParaRPr lang="fr-FR" sz="2400" b="1" dirty="0">
              <a:cs typeface="Calibri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5" y="2311693"/>
            <a:ext cx="5082110" cy="4369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ZoneTexte 8"/>
          <p:cNvSpPr txBox="1"/>
          <p:nvPr/>
        </p:nvSpPr>
        <p:spPr>
          <a:xfrm>
            <a:off x="2017519" y="2867585"/>
            <a:ext cx="1474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sym typeface="Wingdings" panose="05000000000000000000" pitchFamily="2" charset="2"/>
              </a:rPr>
              <a:t> 3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61039" y="4200827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sym typeface="Wingdings" panose="05000000000000000000" pitchFamily="2" charset="2"/>
              </a:rPr>
              <a:t> 2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5416" y="5718810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olidFill>
                  <a:schemeClr val="bg1"/>
                </a:solidFill>
                <a:sym typeface="Wingdings" panose="05000000000000000000" pitchFamily="2" charset="2"/>
              </a:rPr>
              <a:t> 1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371878" y="2340448"/>
            <a:ext cx="3617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Calcul de l’isolement acoustique</a:t>
            </a:r>
          </a:p>
          <a:p>
            <a:r>
              <a:rPr lang="fr-FR" b="1" dirty="0"/>
              <a:t>Nous avons a notre disposition la formule suivante :  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344" y="3335899"/>
            <a:ext cx="3752850" cy="552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ZoneTexte 14"/>
          <p:cNvSpPr txBox="1"/>
          <p:nvPr/>
        </p:nvSpPr>
        <p:spPr>
          <a:xfrm rot="16200000">
            <a:off x="5952074" y="2056086"/>
            <a:ext cx="437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ym typeface="Wingdings" panose="05000000000000000000" pitchFamily="2" charset="2"/>
              </a:rPr>
              <a:t>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5811161" y="4295285"/>
            <a:ext cx="4618972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800" b="1" dirty="0">
                <a:cs typeface="Calibri"/>
              </a:rPr>
              <a:t>1) 64+10xlogx(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D4392C-314F-47D2-8D42-AF021192ACFD}"/>
              </a:ext>
            </a:extLst>
          </p:cNvPr>
          <p:cNvSpPr txBox="1"/>
          <p:nvPr/>
        </p:nvSpPr>
        <p:spPr>
          <a:xfrm>
            <a:off x="8016815" y="427870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0.32x(3.05x4.15x2.5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6940BB2-9B2D-4ABB-97CE-820F19A7FCB6}"/>
              </a:ext>
            </a:extLst>
          </p:cNvPr>
          <p:cNvSpPr txBox="1"/>
          <p:nvPr/>
        </p:nvSpPr>
        <p:spPr>
          <a:xfrm>
            <a:off x="7686135" y="4940060"/>
            <a:ext cx="456912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cs typeface="Calibri"/>
              </a:rPr>
              <a:t>Bruit moyen d'une salle de séjour</a:t>
            </a:r>
          </a:p>
          <a:p>
            <a:r>
              <a:rPr lang="fr-FR" sz="2400" b="1" dirty="0">
                <a:cs typeface="Calibri"/>
              </a:rPr>
              <a:t>                         ~40 décibel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B22EE58-446F-4F8C-9285-750006830B4F}"/>
              </a:ext>
            </a:extLst>
          </p:cNvPr>
          <p:cNvSpPr txBox="1"/>
          <p:nvPr/>
        </p:nvSpPr>
        <p:spPr>
          <a:xfrm>
            <a:off x="8563155" y="463813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2.5x4.15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D89367C-1447-4E02-BF63-B0AF9B76D8FA}"/>
              </a:ext>
            </a:extLst>
          </p:cNvPr>
          <p:cNvSpPr txBox="1"/>
          <p:nvPr/>
        </p:nvSpPr>
        <p:spPr>
          <a:xfrm>
            <a:off x="8016815" y="445123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----------------------------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4C49FA1-9204-44DE-BD3A-960A6F414541}"/>
              </a:ext>
            </a:extLst>
          </p:cNvPr>
          <p:cNvSpPr txBox="1"/>
          <p:nvPr/>
        </p:nvSpPr>
        <p:spPr>
          <a:xfrm>
            <a:off x="10015268" y="429307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/>
              <a:t>)-</a:t>
            </a:r>
            <a:r>
              <a:rPr lang="fr-FR" sz="2800" b="1" dirty="0">
                <a:cs typeface="Calibri"/>
              </a:rPr>
              <a:t>5+0-</a:t>
            </a:r>
            <a:r>
              <a:rPr lang="fr-FR" sz="2800" dirty="0">
                <a:cs typeface="Calibri"/>
              </a:rPr>
              <a:t>​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85D5826-CB19-4746-8E18-997C4D179C00}"/>
              </a:ext>
            </a:extLst>
          </p:cNvPr>
          <p:cNvSpPr txBox="1"/>
          <p:nvPr/>
        </p:nvSpPr>
        <p:spPr>
          <a:xfrm>
            <a:off x="10921041" y="437934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----------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A5E6E35-9E11-4B2A-A46D-23C5FABF9520}"/>
              </a:ext>
            </a:extLst>
          </p:cNvPr>
          <p:cNvSpPr txBox="1"/>
          <p:nvPr/>
        </p:nvSpPr>
        <p:spPr>
          <a:xfrm>
            <a:off x="10992929" y="420681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>
                <a:cs typeface="Calibri"/>
              </a:rPr>
              <a:t>15.25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0557E32-13BC-4A33-B302-34C7424668E7}"/>
              </a:ext>
            </a:extLst>
          </p:cNvPr>
          <p:cNvSpPr txBox="1"/>
          <p:nvPr/>
        </p:nvSpPr>
        <p:spPr>
          <a:xfrm>
            <a:off x="11079192" y="455187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dirty="0"/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7D691C28-B386-45D9-8CCA-D876E0607CB4}"/>
              </a:ext>
            </a:extLst>
          </p:cNvPr>
          <p:cNvSpPr txBox="1"/>
          <p:nvPr/>
        </p:nvSpPr>
        <p:spPr>
          <a:xfrm>
            <a:off x="6176514" y="4781909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 =</a:t>
            </a:r>
            <a:r>
              <a:rPr lang="fr-FR" sz="3200" b="1" dirty="0"/>
              <a:t>57.3</a:t>
            </a:r>
            <a:endParaRPr lang="fr-FR" sz="3200" b="1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848AFD1-D41A-4574-AF0B-2E1C761190F0}"/>
              </a:ext>
            </a:extLst>
          </p:cNvPr>
          <p:cNvSpPr txBox="1"/>
          <p:nvPr/>
        </p:nvSpPr>
        <p:spPr>
          <a:xfrm>
            <a:off x="5831457" y="6047117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3) =</a:t>
            </a:r>
            <a:r>
              <a:rPr lang="fr-FR" sz="3200" b="1" dirty="0"/>
              <a:t>57.3</a:t>
            </a:r>
            <a:endParaRPr lang="fr-FR" sz="3200" b="1" dirty="0"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00F31B2-BC40-4FD8-8547-543C0B49AFF5}"/>
              </a:ext>
            </a:extLst>
          </p:cNvPr>
          <p:cNvSpPr txBox="1"/>
          <p:nvPr/>
        </p:nvSpPr>
        <p:spPr>
          <a:xfrm>
            <a:off x="5817079" y="5357003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200" dirty="0"/>
              <a:t>2) =</a:t>
            </a:r>
            <a:r>
              <a:rPr lang="fr-FR" sz="3200" b="1" dirty="0"/>
              <a:t>56.8</a:t>
            </a:r>
            <a:r>
              <a:rPr lang="fr-FR" sz="3200" b="1" dirty="0">
                <a:cs typeface="Calibri"/>
              </a:rPr>
              <a:t>​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E46CCEC-6D23-4513-B8E8-5044081C5DBD}"/>
              </a:ext>
            </a:extLst>
          </p:cNvPr>
          <p:cNvSpPr txBox="1"/>
          <p:nvPr/>
        </p:nvSpPr>
        <p:spPr>
          <a:xfrm>
            <a:off x="9627079" y="5716437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cs typeface="Calibri"/>
              </a:rPr>
              <a:t>56.8&gt;40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0FD21AF7-4104-4760-8F13-5C7A86151C1D}"/>
              </a:ext>
            </a:extLst>
          </p:cNvPr>
          <p:cNvSpPr txBox="1"/>
          <p:nvPr/>
        </p:nvSpPr>
        <p:spPr>
          <a:xfrm>
            <a:off x="8318740" y="6133381"/>
            <a:ext cx="454036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400" b="1" dirty="0" smtClean="0">
                <a:solidFill>
                  <a:srgbClr val="FF0000"/>
                </a:solidFill>
                <a:cs typeface="Calibri"/>
              </a:rPr>
              <a:t>Isolant </a:t>
            </a:r>
            <a:r>
              <a:rPr lang="fr-FR" sz="4400" b="1" dirty="0">
                <a:solidFill>
                  <a:srgbClr val="FF0000"/>
                </a:solidFill>
                <a:cs typeface="Calibri"/>
              </a:rPr>
              <a:t>suffisant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740229" y="711200"/>
            <a:ext cx="3309257" cy="1059543"/>
          </a:xfrm>
          <a:prstGeom prst="wedgeRoundRectCallout">
            <a:avLst>
              <a:gd name="adj1" fmla="val -5965"/>
              <a:gd name="adj2" fmla="val 164066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Ici, l’élève va faire 3études qui correspondent à 3 séparations de pièces différentes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0029372" y="1"/>
            <a:ext cx="3643085" cy="1509486"/>
          </a:xfrm>
          <a:prstGeom prst="wedgeRoundRectCallout">
            <a:avLst>
              <a:gd name="adj1" fmla="val -59232"/>
              <a:gd name="adj2" fmla="val 178265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Il redonne la formule  permettant de calculer l’isolement acoustique. Il ne fait pas de cours. A l’oral, il a rappelé la signification des différents termes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11248572" y="1828800"/>
            <a:ext cx="3309257" cy="2322286"/>
          </a:xfrm>
          <a:prstGeom prst="wedgeRoundRectCallout">
            <a:avLst>
              <a:gd name="adj1" fmla="val -104210"/>
              <a:gd name="adj2" fmla="val 38655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Il fait le calcul. C’est là qu’il manque quelque chose.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Il aurait du expliquer de où viennent chaque valeur. Notamment  les valeurs  propres des matériaux (qu’il n’a pas décrit au passage).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6807200" y="6858000"/>
            <a:ext cx="3309257" cy="1059543"/>
          </a:xfrm>
          <a:prstGeom prst="wedgeRoundRectCallout">
            <a:avLst>
              <a:gd name="adj1" fmla="val -34474"/>
              <a:gd name="adj2" fmla="val -133194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Il a détaillé une seule fois le calcul et donne les résultats pour les autres parois.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81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5" y="1894616"/>
            <a:ext cx="4441783" cy="293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3217213" y="257577"/>
            <a:ext cx="634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>
                <a:latin typeface="Berlin Sans FB Demi" panose="020E0802020502020306" pitchFamily="34" charset="0"/>
              </a:rPr>
              <a:t>Présentation du Projet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948" y="1894616"/>
            <a:ext cx="4771623" cy="293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/>
          <p:cNvSpPr txBox="1"/>
          <p:nvPr/>
        </p:nvSpPr>
        <p:spPr>
          <a:xfrm>
            <a:off x="0" y="-2884"/>
            <a:ext cx="6601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Berlin Sans FB Demi" panose="020E0802020502020306" pitchFamily="34" charset="0"/>
              </a:rPr>
              <a:t>Étape préliminaire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6861" y="5019317"/>
            <a:ext cx="461385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b="1" dirty="0"/>
              <a:t>U</a:t>
            </a:r>
            <a:r>
              <a:rPr lang="fr-FR" sz="2400" b="1" dirty="0" smtClean="0"/>
              <a:t>ne </a:t>
            </a:r>
            <a:r>
              <a:rPr lang="fr-FR" sz="2400" b="1" dirty="0"/>
              <a:t>grange (possédant une superficie de 250 m²) 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00948" y="4920916"/>
            <a:ext cx="5491052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fr-FR" sz="2400" b="1" dirty="0"/>
              <a:t>3 </a:t>
            </a:r>
            <a:r>
              <a:rPr lang="fr-FR" sz="2400" b="1" dirty="0" smtClean="0"/>
              <a:t>appartements </a:t>
            </a:r>
            <a:r>
              <a:rPr lang="fr-FR" sz="2400" b="1" dirty="0"/>
              <a:t>mitoyen</a:t>
            </a:r>
          </a:p>
          <a:p>
            <a:r>
              <a:rPr lang="fr-FR" sz="2400" b="1" dirty="0"/>
              <a:t>(Insonorisé, identique avec 1 comportant de l’équipement pour une </a:t>
            </a:r>
            <a:r>
              <a:rPr lang="fr-FR" sz="2400" b="1" dirty="0" err="1"/>
              <a:t>pmr</a:t>
            </a:r>
            <a:r>
              <a:rPr lang="fr-FR" sz="2400" b="1" dirty="0"/>
              <a:t>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027976" y="1245373"/>
            <a:ext cx="7994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Berlin Sans FB Demi" panose="020E0802020502020306" pitchFamily="34" charset="0"/>
              </a:rPr>
              <a:t>Contexte : le propriétaire veut augmenter </a:t>
            </a:r>
            <a:r>
              <a:rPr lang="fr-FR" b="1" dirty="0" smtClean="0">
                <a:latin typeface="Berlin Sans FB Demi" panose="020E0802020502020306" pitchFamily="34" charset="0"/>
              </a:rPr>
              <a:t>son </a:t>
            </a:r>
            <a:r>
              <a:rPr lang="fr-FR" b="1" dirty="0">
                <a:latin typeface="Berlin Sans FB Demi" panose="020E0802020502020306" pitchFamily="34" charset="0"/>
              </a:rPr>
              <a:t>patrimoine immobilier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F719C6E-7D99-440D-811D-068FD5AC61FE}"/>
              </a:ext>
            </a:extLst>
          </p:cNvPr>
          <p:cNvSpPr txBox="1"/>
          <p:nvPr/>
        </p:nvSpPr>
        <p:spPr>
          <a:xfrm>
            <a:off x="5227608" y="2697193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latin typeface="Berlin Sans FB Demi"/>
                <a:cs typeface="arial"/>
              </a:rPr>
              <a:t>→</a:t>
            </a:r>
            <a:endParaRPr lang="en-US" sz="9600" b="1">
              <a:latin typeface="Berlin Sans FB Dem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34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extérieur&#10;&#10;Description générée avec un niveau de confiance élevé">
            <a:extLst>
              <a:ext uri="{FF2B5EF4-FFF2-40B4-BE49-F238E27FC236}">
                <a16:creationId xmlns="" xmlns:a16="http://schemas.microsoft.com/office/drawing/2014/main" id="{82DCEE81-71A1-40C8-90C8-B44594D9E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5" y="2208859"/>
            <a:ext cx="4343774" cy="4369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5DEB0D8-C628-4D06-BB91-95C94015607E}"/>
              </a:ext>
            </a:extLst>
          </p:cNvPr>
          <p:cNvSpPr txBox="1"/>
          <p:nvPr/>
        </p:nvSpPr>
        <p:spPr>
          <a:xfrm>
            <a:off x="4537494" y="483079"/>
            <a:ext cx="44684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4000" b="1" dirty="0"/>
              <a:t>Etude acoustique </a:t>
            </a:r>
            <a:r>
              <a:rPr lang="fr-FR" sz="4000" dirty="0">
                <a:cs typeface="Calibri"/>
              </a:rPr>
              <a:t>​</a:t>
            </a:r>
            <a:endParaRPr lang="fr-FR" sz="400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727472-035C-4756-B687-5B7CF6C81688}"/>
              </a:ext>
            </a:extLst>
          </p:cNvPr>
          <p:cNvSpPr txBox="1"/>
          <p:nvPr/>
        </p:nvSpPr>
        <p:spPr>
          <a:xfrm>
            <a:off x="2941608" y="322915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D344C5-A30F-4695-8D24-1E46CEB0D078}"/>
              </a:ext>
            </a:extLst>
          </p:cNvPr>
          <p:cNvSpPr txBox="1"/>
          <p:nvPr/>
        </p:nvSpPr>
        <p:spPr>
          <a:xfrm>
            <a:off x="5414513" y="2093343"/>
            <a:ext cx="422406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/>
              <a:t>Calcul </a:t>
            </a:r>
            <a:r>
              <a:rPr lang="fr-FR" sz="2400" b="1" dirty="0"/>
              <a:t>de réduction entre les </a:t>
            </a:r>
            <a:r>
              <a:rPr lang="fr-FR" sz="2400" b="1" dirty="0" smtClean="0"/>
              <a:t>chambres </a:t>
            </a:r>
            <a:r>
              <a:rPr lang="fr-FR" sz="2400" b="1" dirty="0"/>
              <a:t>=37.397</a:t>
            </a:r>
            <a:endParaRPr lang="fr-FR" sz="2400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536A33B-5653-4B5E-AAE4-6BA8947B4BE8}"/>
              </a:ext>
            </a:extLst>
          </p:cNvPr>
          <p:cNvSpPr txBox="1"/>
          <p:nvPr/>
        </p:nvSpPr>
        <p:spPr>
          <a:xfrm>
            <a:off x="5414513" y="3329796"/>
            <a:ext cx="356270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cs typeface="Calibri"/>
              </a:rPr>
              <a:t>Bruit moyen d'une chambre ~20 décibel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66451F-0AEB-4C42-BA66-A2EE527D73C9}"/>
              </a:ext>
            </a:extLst>
          </p:cNvPr>
          <p:cNvSpPr txBox="1"/>
          <p:nvPr/>
        </p:nvSpPr>
        <p:spPr>
          <a:xfrm>
            <a:off x="5457645" y="4566249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800" b="1" dirty="0">
                <a:cs typeface="Calibri"/>
              </a:rPr>
              <a:t>37.397&gt;20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F008D0-C2E2-49D7-8C3F-FBA02D2D4FAD}"/>
              </a:ext>
            </a:extLst>
          </p:cNvPr>
          <p:cNvSpPr txBox="1"/>
          <p:nvPr/>
        </p:nvSpPr>
        <p:spPr>
          <a:xfrm>
            <a:off x="5371381" y="5342626"/>
            <a:ext cx="446848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Isolant </a:t>
            </a:r>
            <a:r>
              <a:rPr lang="fr-FR" sz="3600" b="1" dirty="0">
                <a:solidFill>
                  <a:srgbClr val="FF0000"/>
                </a:solidFill>
              </a:rPr>
              <a:t>suffisant</a:t>
            </a:r>
            <a:r>
              <a:rPr lang="fr-FR" sz="3600" b="1" dirty="0">
                <a:cs typeface="Calibri"/>
              </a:rPr>
              <a:t>​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10029372" y="449943"/>
            <a:ext cx="3309257" cy="1059543"/>
          </a:xfrm>
          <a:prstGeom prst="wedgeRoundRectCallout">
            <a:avLst>
              <a:gd name="adj1" fmla="val -112983"/>
              <a:gd name="adj2" fmla="val 162696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Enfin, il donne le résultat pour la dernière paroi (sans détailler puisque l’étude est la même.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8882743" y="4216400"/>
            <a:ext cx="3875314" cy="1059543"/>
          </a:xfrm>
          <a:prstGeom prst="wedgeRoundRectCallout">
            <a:avLst>
              <a:gd name="adj1" fmla="val -66053"/>
              <a:gd name="adj2" fmla="val -92098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Bien évidemment, il compare son isolement calculé au bruit moyen d’une pièce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7133772" y="6284685"/>
            <a:ext cx="3309257" cy="2046515"/>
          </a:xfrm>
          <a:prstGeom prst="wedgeRoundRectCallout">
            <a:avLst>
              <a:gd name="adj1" fmla="val -34035"/>
              <a:gd name="adj2" fmla="val -66071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L’étude est terminée.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Il aurait pu  pour aller plus loin sur son premier calcul faire une étude comparative: choisir 2 ou 3 matériau possible et faire le calcul pour chaque puis en tirer des conclusions.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0537371" y="6328228"/>
            <a:ext cx="3309257" cy="2032001"/>
          </a:xfrm>
          <a:prstGeom prst="wedgeRoundRectCallout">
            <a:avLst>
              <a:gd name="adj1" fmla="val -34035"/>
              <a:gd name="adj2" fmla="val -66071"/>
              <a:gd name="adj3" fmla="val 16667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Il manque aussi dans son diaporama une simulation numérique.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</a:rPr>
              <a:t>Il aurait pu ajouter une simulation via les tableau </a:t>
            </a:r>
            <a:r>
              <a:rPr lang="fr-FR" dirty="0" err="1" smtClean="0">
                <a:solidFill>
                  <a:srgbClr val="FF0000"/>
                </a:solidFill>
              </a:rPr>
              <a:t>excell</a:t>
            </a:r>
            <a:r>
              <a:rPr lang="fr-FR" dirty="0" smtClean="0">
                <a:solidFill>
                  <a:srgbClr val="FF0000"/>
                </a:solidFill>
              </a:rPr>
              <a:t> permettant de faire une simulation.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72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ciel, bâtiment, route&#10;&#10;Description générée avec un niveau de confiance très élevé">
            <a:extLst>
              <a:ext uri="{FF2B5EF4-FFF2-40B4-BE49-F238E27FC236}">
                <a16:creationId xmlns="" xmlns:a16="http://schemas.microsoft.com/office/drawing/2014/main" id="{6F4CFA75-CFEB-4378-844A-5242D998DD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36" b="102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F6B26A-F750-4C11-B0F2-55D00215A6EF}"/>
              </a:ext>
            </a:extLst>
          </p:cNvPr>
          <p:cNvSpPr txBox="1"/>
          <p:nvPr/>
        </p:nvSpPr>
        <p:spPr>
          <a:xfrm>
            <a:off x="3818626" y="1863306"/>
            <a:ext cx="442535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7200" b="1" dirty="0">
                <a:latin typeface="Berlin Sans FB Demi"/>
              </a:rPr>
              <a:t>conclusion</a:t>
            </a:r>
            <a:endParaRPr lang="fr-FR" sz="7200" b="1">
              <a:latin typeface="Berlin Sans FB Dem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47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71800" y="421105"/>
            <a:ext cx="6942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latin typeface="Berlin Sans FB Demi" panose="020E0802020502020306" pitchFamily="34" charset="0"/>
              </a:rPr>
              <a:t>Présentation du Projet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96032" y="1286307"/>
            <a:ext cx="106960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Berlin Sans FB Demi" panose="020E0802020502020306" pitchFamily="34" charset="0"/>
              </a:rPr>
              <a:t>Problématique initiale : </a:t>
            </a:r>
            <a:r>
              <a:rPr lang="fr-FR" sz="3200" dirty="0">
                <a:latin typeface="Berlin Sans FB Demi" panose="020E0802020502020306" pitchFamily="34" charset="0"/>
              </a:rPr>
              <a:t>Comment optimiser la surface habitable de la grange en tenant compte : </a:t>
            </a:r>
            <a:endParaRPr lang="fr-FR" sz="3200" b="1" dirty="0"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085" y="2930111"/>
            <a:ext cx="7305174" cy="144655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fr-FR" sz="4400" dirty="0">
                <a:solidFill>
                  <a:srgbClr val="FF0000"/>
                </a:solidFill>
                <a:latin typeface="Berlin Sans FB Demi"/>
              </a:rPr>
              <a:t>-&gt;Des performances énergétiques</a:t>
            </a:r>
            <a:endParaRPr lang="fr-FR" sz="4400" b="1">
              <a:solidFill>
                <a:srgbClr val="FF0000"/>
              </a:solidFill>
              <a:latin typeface="Berlin Sans FB Dem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8788" y="2936971"/>
            <a:ext cx="6096000" cy="1569660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fr-FR" sz="4800" dirty="0">
                <a:solidFill>
                  <a:srgbClr val="00B050"/>
                </a:solidFill>
                <a:latin typeface="Berlin Sans FB Demi"/>
              </a:rPr>
              <a:t>-&gt;Du confort, de l'accessibilité </a:t>
            </a:r>
            <a:r>
              <a:rPr lang="fr-FR" sz="4800" b="1" dirty="0">
                <a:solidFill>
                  <a:srgbClr val="00B050"/>
                </a:solidFill>
                <a:latin typeface="Berlin Sans FB Demi"/>
              </a:rPr>
              <a:t>  </a:t>
            </a:r>
            <a:endParaRPr lang="fr-FR" sz="4800" b="1">
              <a:solidFill>
                <a:srgbClr val="00B05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9875" y="4846388"/>
            <a:ext cx="6317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dirty="0">
                <a:solidFill>
                  <a:srgbClr val="FFFF00"/>
                </a:solidFill>
                <a:latin typeface="Berlin Sans FB Demi" panose="020E0802020502020306" pitchFamily="34" charset="0"/>
              </a:rPr>
              <a:t>-&gt;De la norme RT 2012</a:t>
            </a:r>
            <a:endParaRPr lang="fr-FR" sz="4800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116" y="4497387"/>
            <a:ext cx="6096000" cy="1938992"/>
          </a:xfrm>
          <a:prstGeom prst="rect">
            <a:avLst/>
          </a:prstGeom>
        </p:spPr>
        <p:txBody>
          <a:bodyPr anchor="t">
            <a:spAutoFit/>
          </a:bodyPr>
          <a:lstStyle/>
          <a:p>
            <a:r>
              <a:rPr lang="fr-FR" sz="4000" dirty="0">
                <a:solidFill>
                  <a:schemeClr val="accent1"/>
                </a:solidFill>
                <a:latin typeface="Berlin Sans FB Demi"/>
              </a:rPr>
              <a:t>-&gt;De la réalisation de 3 logements locatifs dont </a:t>
            </a:r>
            <a:r>
              <a:rPr lang="fr-FR" sz="4000" dirty="0" smtClean="0">
                <a:solidFill>
                  <a:schemeClr val="accent1"/>
                </a:solidFill>
                <a:latin typeface="Berlin Sans FB Demi"/>
              </a:rPr>
              <a:t>une </a:t>
            </a:r>
            <a:r>
              <a:rPr lang="fr-FR" sz="4000" dirty="0">
                <a:solidFill>
                  <a:schemeClr val="accent1"/>
                </a:solidFill>
                <a:latin typeface="Berlin Sans FB Demi"/>
              </a:rPr>
              <a:t>PMR</a:t>
            </a:r>
            <a:endParaRPr lang="fr-FR" sz="4000" dirty="0">
              <a:solidFill>
                <a:schemeClr val="accent1"/>
              </a:solidFill>
              <a:latin typeface="Berlin Sans FB Dem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60"/>
            <a:ext cx="276229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Berlin Sans FB Demi" panose="020E0802020502020306" pitchFamily="34" charset="0"/>
              </a:rPr>
              <a:t>Étape préliminaire</a:t>
            </a:r>
          </a:p>
          <a:p>
            <a:endParaRPr lang="fr-FR" sz="9600" b="1" dirty="0"/>
          </a:p>
        </p:txBody>
      </p:sp>
    </p:spTree>
    <p:extLst>
      <p:ext uri="{BB962C8B-B14F-4D97-AF65-F5344CB8AC3E}">
        <p14:creationId xmlns="" xmlns:p14="http://schemas.microsoft.com/office/powerpoint/2010/main" val="18023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07474" y="211988"/>
            <a:ext cx="7007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latin typeface="Berlin Sans FB Demi" panose="020E0802020502020306" pitchFamily="34" charset="0"/>
              </a:rPr>
              <a:t>Cahier des charges </a:t>
            </a:r>
          </a:p>
        </p:txBody>
      </p:sp>
      <p:pic>
        <p:nvPicPr>
          <p:cNvPr id="3" name="Image 2" descr="SysML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1570" y="1110825"/>
            <a:ext cx="6748318" cy="5610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276229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Berlin Sans FB Demi" panose="020E0802020502020306" pitchFamily="34" charset="0"/>
              </a:rPr>
              <a:t>Étape préliminaire</a:t>
            </a:r>
          </a:p>
          <a:p>
            <a:endParaRPr lang="fr-FR" sz="9600" b="1" dirty="0"/>
          </a:p>
        </p:txBody>
      </p:sp>
    </p:spTree>
    <p:extLst>
      <p:ext uri="{BB962C8B-B14F-4D97-AF65-F5344CB8AC3E}">
        <p14:creationId xmlns="" xmlns:p14="http://schemas.microsoft.com/office/powerpoint/2010/main" val="8868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87094" y="464829"/>
            <a:ext cx="6577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>
                <a:latin typeface="Berlin Sans FB Demi" panose="020E0802020502020306" pitchFamily="34" charset="0"/>
              </a:rPr>
              <a:t>Solutions </a:t>
            </a:r>
            <a:r>
              <a:rPr lang="fr-FR" sz="5400" b="1" dirty="0" smtClean="0">
                <a:latin typeface="Berlin Sans FB Demi" panose="020E0802020502020306" pitchFamily="34" charset="0"/>
              </a:rPr>
              <a:t>proposées</a:t>
            </a:r>
            <a:endParaRPr lang="fr-FR" sz="5400" b="1" dirty="0">
              <a:latin typeface="Berlin Sans FB Demi" panose="020E0802020502020306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3" y="1634215"/>
            <a:ext cx="5043774" cy="244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82" y="1634215"/>
            <a:ext cx="5278170" cy="253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51" y="4233579"/>
            <a:ext cx="4680066" cy="250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1559" y="0"/>
            <a:ext cx="2762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Berlin Sans FB Demi" panose="020E0802020502020306" pitchFamily="34" charset="0"/>
              </a:rPr>
              <a:t>Étape préliminaire</a:t>
            </a:r>
          </a:p>
          <a:p>
            <a:endParaRPr lang="fr-FR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107" y="4325172"/>
            <a:ext cx="5985975" cy="2410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213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0233" y="392492"/>
            <a:ext cx="33489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>
                <a:latin typeface="Berlin Sans FB Demi" panose="020E0802020502020306" pitchFamily="34" charset="0"/>
              </a:rPr>
              <a:t>Solution 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6" y="1878793"/>
            <a:ext cx="6145619" cy="328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ZoneTexte 3"/>
          <p:cNvSpPr txBox="1"/>
          <p:nvPr/>
        </p:nvSpPr>
        <p:spPr>
          <a:xfrm>
            <a:off x="1220096" y="5334279"/>
            <a:ext cx="9444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rlin Sans FB Demi" panose="020E0802020502020306" pitchFamily="34" charset="0"/>
              </a:rPr>
              <a:t>Solution compacte avec étage dont </a:t>
            </a:r>
            <a:r>
              <a:rPr lang="fr-FR" sz="2800" dirty="0" smtClean="0">
                <a:latin typeface="Berlin Sans FB Demi" panose="020E0802020502020306" pitchFamily="34" charset="0"/>
              </a:rPr>
              <a:t>l'accès </a:t>
            </a:r>
            <a:r>
              <a:rPr lang="fr-FR" sz="2800" dirty="0">
                <a:latin typeface="Berlin Sans FB Demi" panose="020E0802020502020306" pitchFamily="34" charset="0"/>
              </a:rPr>
              <a:t>doit être </a:t>
            </a:r>
            <a:r>
              <a:rPr lang="fr-FR" sz="2800" dirty="0" smtClean="0">
                <a:latin typeface="Berlin Sans FB Demi" panose="020E0802020502020306" pitchFamily="34" charset="0"/>
              </a:rPr>
              <a:t>créé </a:t>
            </a:r>
            <a:endParaRPr lang="fr-FR" sz="2800" dirty="0">
              <a:latin typeface="Berlin Sans FB Demi" panose="020E0802020502020306" pitchFamily="34" charset="0"/>
            </a:endParaRPr>
          </a:p>
          <a:p>
            <a:r>
              <a:rPr lang="fr-FR" sz="2800" dirty="0">
                <a:latin typeface="Berlin Sans FB Demi" panose="020E0802020502020306" pitchFamily="34" charset="0"/>
              </a:rPr>
              <a:t>Aménagement intérieur nécessaire pour la pmr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265"/>
            <a:ext cx="2762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Berlin Sans FB Demi" panose="020E0802020502020306" pitchFamily="34" charset="0"/>
              </a:rPr>
              <a:t>Étape préliminaire</a:t>
            </a:r>
          </a:p>
          <a:p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73" y="1878793"/>
            <a:ext cx="5269849" cy="3285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51665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1" y="1601748"/>
            <a:ext cx="5960910" cy="304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415601" y="464920"/>
            <a:ext cx="34996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b="1" dirty="0">
                <a:latin typeface="Berlin Sans FB Demi" panose="020E0802020502020306" pitchFamily="34" charset="0"/>
              </a:rPr>
              <a:t>Solution 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416896" y="4771176"/>
            <a:ext cx="94970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Berlin Sans FB Demi" panose="020E0802020502020306" pitchFamily="34" charset="0"/>
              </a:rPr>
              <a:t>Solution simple sans </a:t>
            </a:r>
            <a:r>
              <a:rPr lang="fr-FR" sz="2800" dirty="0" smtClean="0">
                <a:latin typeface="Berlin Sans FB Demi" panose="020E0802020502020306" pitchFamily="34" charset="0"/>
              </a:rPr>
              <a:t>aménagements extérieurs </a:t>
            </a:r>
            <a:r>
              <a:rPr lang="fr-FR" sz="2800" dirty="0">
                <a:latin typeface="Berlin Sans FB Demi" panose="020E0802020502020306" pitchFamily="34" charset="0"/>
              </a:rPr>
              <a:t>sauf rénovation de </a:t>
            </a:r>
            <a:r>
              <a:rPr lang="fr-FR" sz="2800" dirty="0" smtClean="0">
                <a:latin typeface="Berlin Sans FB Demi" panose="020E0802020502020306" pitchFamily="34" charset="0"/>
              </a:rPr>
              <a:t>l’</a:t>
            </a:r>
            <a:r>
              <a:rPr lang="fr-FR" sz="2800" dirty="0" err="1" smtClean="0">
                <a:latin typeface="Berlin Sans FB Demi" panose="020E0802020502020306" pitchFamily="34" charset="0"/>
              </a:rPr>
              <a:t>appenti</a:t>
            </a:r>
            <a:r>
              <a:rPr lang="fr-FR" sz="2800" dirty="0" smtClean="0">
                <a:latin typeface="Berlin Sans FB Demi" panose="020E0802020502020306" pitchFamily="34" charset="0"/>
              </a:rPr>
              <a:t> à </a:t>
            </a:r>
            <a:r>
              <a:rPr lang="fr-FR" sz="2800" dirty="0">
                <a:latin typeface="Berlin Sans FB Demi" panose="020E0802020502020306" pitchFamily="34" charset="0"/>
              </a:rPr>
              <a:t>organiser, cette solution respecte au mieux le cahier des charges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62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Berlin Sans FB Demi" panose="020E0802020502020306" pitchFamily="34" charset="0"/>
              </a:rPr>
              <a:t>Étape préliminaire</a:t>
            </a:r>
          </a:p>
          <a:p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908" y="1601748"/>
            <a:ext cx="5066074" cy="304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633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08" y="1603752"/>
            <a:ext cx="5922335" cy="321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ZoneTexte 2"/>
          <p:cNvSpPr txBox="1"/>
          <p:nvPr/>
        </p:nvSpPr>
        <p:spPr>
          <a:xfrm>
            <a:off x="3865830" y="353085"/>
            <a:ext cx="52872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dirty="0">
                <a:latin typeface="Berlin Sans FB Demi" panose="020E0802020502020306" pitchFamily="34" charset="0"/>
              </a:rPr>
              <a:t>Solution 3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02875" y="5050061"/>
            <a:ext cx="8474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erlin Sans FB Demi" panose="020E0802020502020306" pitchFamily="34" charset="0"/>
              </a:rPr>
              <a:t>Solution simple sans </a:t>
            </a:r>
            <a:r>
              <a:rPr lang="fr-FR" sz="2400" dirty="0" smtClean="0">
                <a:latin typeface="Berlin Sans FB Demi" panose="020E0802020502020306" pitchFamily="34" charset="0"/>
              </a:rPr>
              <a:t>besoin d’aménagements extérieurs, </a:t>
            </a:r>
            <a:r>
              <a:rPr lang="fr-FR" sz="2400" dirty="0">
                <a:latin typeface="Berlin Sans FB Demi" panose="020E0802020502020306" pitchFamily="34" charset="0"/>
              </a:rPr>
              <a:t>besoin </a:t>
            </a:r>
            <a:r>
              <a:rPr lang="fr-FR" sz="2400" dirty="0" smtClean="0">
                <a:latin typeface="Berlin Sans FB Demi" panose="020E0802020502020306" pitchFamily="34" charset="0"/>
              </a:rPr>
              <a:t>d’aménagements </a:t>
            </a:r>
            <a:r>
              <a:rPr lang="fr-FR" sz="2400" dirty="0">
                <a:latin typeface="Berlin Sans FB Demi" panose="020E0802020502020306" pitchFamily="34" charset="0"/>
              </a:rPr>
              <a:t>intérieur (</a:t>
            </a:r>
            <a:r>
              <a:rPr lang="fr-FR" sz="2400" dirty="0" err="1">
                <a:latin typeface="Berlin Sans FB Demi" panose="020E0802020502020306" pitchFamily="34" charset="0"/>
              </a:rPr>
              <a:t>pmr</a:t>
            </a:r>
            <a:r>
              <a:rPr lang="fr-FR" sz="2400" dirty="0">
                <a:latin typeface="Berlin Sans FB Demi" panose="020E0802020502020306" pitchFamily="34" charset="0"/>
              </a:rPr>
              <a:t>)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27622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Berlin Sans FB Demi" panose="020E0802020502020306" pitchFamily="34" charset="0"/>
              </a:rPr>
              <a:t>Étape préliminaire</a:t>
            </a:r>
          </a:p>
          <a:p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37" y="1603752"/>
            <a:ext cx="5167423" cy="321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9064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élest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Céleste</Template>
  <TotalTime>1487</TotalTime>
  <Words>1316</Words>
  <Application>Microsoft Office PowerPoint</Application>
  <PresentationFormat>Personnalisé</PresentationFormat>
  <Paragraphs>249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Céleste</vt:lpstr>
      <vt:lpstr>projet ac 2019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ac 2019</dc:title>
  <dc:creator>w.denollet</dc:creator>
  <cp:lastModifiedBy>Laetitia</cp:lastModifiedBy>
  <cp:revision>462</cp:revision>
  <dcterms:created xsi:type="dcterms:W3CDTF">2019-04-30T07:08:35Z</dcterms:created>
  <dcterms:modified xsi:type="dcterms:W3CDTF">2022-03-28T16:57:40Z</dcterms:modified>
</cp:coreProperties>
</file>